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46"/>
  </p:notesMasterIdLst>
  <p:handoutMasterIdLst>
    <p:handoutMasterId r:id="rId47"/>
  </p:handoutMasterIdLst>
  <p:sldIdLst>
    <p:sldId id="256" r:id="rId2"/>
    <p:sldId id="257" r:id="rId3"/>
    <p:sldId id="274" r:id="rId4"/>
    <p:sldId id="272" r:id="rId5"/>
    <p:sldId id="347" r:id="rId6"/>
    <p:sldId id="348" r:id="rId7"/>
    <p:sldId id="349" r:id="rId8"/>
    <p:sldId id="280" r:id="rId9"/>
    <p:sldId id="281" r:id="rId10"/>
    <p:sldId id="282" r:id="rId11"/>
    <p:sldId id="283" r:id="rId12"/>
    <p:sldId id="284" r:id="rId13"/>
    <p:sldId id="258" r:id="rId14"/>
    <p:sldId id="285" r:id="rId15"/>
    <p:sldId id="286" r:id="rId16"/>
    <p:sldId id="287" r:id="rId17"/>
    <p:sldId id="290" r:id="rId18"/>
    <p:sldId id="350" r:id="rId19"/>
    <p:sldId id="293" r:id="rId20"/>
    <p:sldId id="294" r:id="rId21"/>
    <p:sldId id="291" r:id="rId22"/>
    <p:sldId id="292" r:id="rId23"/>
    <p:sldId id="295" r:id="rId24"/>
    <p:sldId id="324" r:id="rId25"/>
    <p:sldId id="297" r:id="rId26"/>
    <p:sldId id="303" r:id="rId27"/>
    <p:sldId id="298" r:id="rId28"/>
    <p:sldId id="322" r:id="rId29"/>
    <p:sldId id="323" r:id="rId30"/>
    <p:sldId id="302" r:id="rId31"/>
    <p:sldId id="351" r:id="rId32"/>
    <p:sldId id="270" r:id="rId33"/>
    <p:sldId id="356" r:id="rId34"/>
    <p:sldId id="340" r:id="rId35"/>
    <p:sldId id="357" r:id="rId36"/>
    <p:sldId id="341" r:id="rId37"/>
    <p:sldId id="342" r:id="rId38"/>
    <p:sldId id="330" r:id="rId39"/>
    <p:sldId id="337" r:id="rId40"/>
    <p:sldId id="338" r:id="rId41"/>
    <p:sldId id="339" r:id="rId42"/>
    <p:sldId id="301" r:id="rId43"/>
    <p:sldId id="304" r:id="rId44"/>
    <p:sldId id="278" r:id="rId45"/>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DF1"/>
    <a:srgbClr val="EEF2FB"/>
    <a:srgbClr val="F8F9FD"/>
    <a:srgbClr val="FFBD59"/>
    <a:srgbClr val="D3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40" autoAdjust="0"/>
    <p:restoredTop sz="89591" autoAdjust="0"/>
  </p:normalViewPr>
  <p:slideViewPr>
    <p:cSldViewPr snapToGrid="0">
      <p:cViewPr varScale="1">
        <p:scale>
          <a:sx n="102" d="100"/>
          <a:sy n="102"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126CB1-007B-465E-91E9-F50579789F05}"/>
              </a:ext>
            </a:extLst>
          </p:cNvPr>
          <p:cNvSpPr>
            <a:spLocks noGrp="1"/>
          </p:cNvSpPr>
          <p:nvPr>
            <p:ph type="hdr" sz="quarter"/>
          </p:nvPr>
        </p:nvSpPr>
        <p:spPr>
          <a:xfrm>
            <a:off x="1" y="1"/>
            <a:ext cx="3078427" cy="513508"/>
          </a:xfrm>
          <a:prstGeom prst="rect">
            <a:avLst/>
          </a:prstGeom>
        </p:spPr>
        <p:txBody>
          <a:bodyPr vert="horz" lIns="94796" tIns="47398" rIns="94796" bIns="47398" rtlCol="0"/>
          <a:lstStyle>
            <a:lvl1pPr algn="l">
              <a:defRPr sz="1200"/>
            </a:lvl1pPr>
          </a:lstStyle>
          <a:p>
            <a:r>
              <a:rPr lang="fr-FR"/>
              <a:t>Prise en main de l'ordinateur</a:t>
            </a:r>
          </a:p>
        </p:txBody>
      </p:sp>
      <p:sp>
        <p:nvSpPr>
          <p:cNvPr id="3" name="Espace réservé de la date 2">
            <a:extLst>
              <a:ext uri="{FF2B5EF4-FFF2-40B4-BE49-F238E27FC236}">
                <a16:creationId xmlns:a16="http://schemas.microsoft.com/office/drawing/2014/main" id="{AB47D8AD-99C2-4874-8B58-009172227B87}"/>
              </a:ext>
            </a:extLst>
          </p:cNvPr>
          <p:cNvSpPr>
            <a:spLocks noGrp="1"/>
          </p:cNvSpPr>
          <p:nvPr>
            <p:ph type="dt" sz="quarter" idx="1"/>
          </p:nvPr>
        </p:nvSpPr>
        <p:spPr>
          <a:xfrm>
            <a:off x="4023993" y="1"/>
            <a:ext cx="3078427" cy="513508"/>
          </a:xfrm>
          <a:prstGeom prst="rect">
            <a:avLst/>
          </a:prstGeom>
        </p:spPr>
        <p:txBody>
          <a:bodyPr vert="horz" lIns="94796" tIns="47398" rIns="94796" bIns="47398" rtlCol="0"/>
          <a:lstStyle>
            <a:lvl1pPr algn="r">
              <a:defRPr sz="1200"/>
            </a:lvl1pPr>
          </a:lstStyle>
          <a:p>
            <a:fld id="{3CF2A5B8-FA6C-47CE-9F44-31D5C0060A54}" type="datetimeFigureOut">
              <a:rPr lang="fr-FR" smtClean="0"/>
              <a:t>27/01/2022</a:t>
            </a:fld>
            <a:endParaRPr lang="fr-FR"/>
          </a:p>
        </p:txBody>
      </p:sp>
      <p:sp>
        <p:nvSpPr>
          <p:cNvPr id="4" name="Espace réservé du pied de page 3">
            <a:extLst>
              <a:ext uri="{FF2B5EF4-FFF2-40B4-BE49-F238E27FC236}">
                <a16:creationId xmlns:a16="http://schemas.microsoft.com/office/drawing/2014/main" id="{5D930DCB-E90A-4CF6-A74E-945B93E74A05}"/>
              </a:ext>
            </a:extLst>
          </p:cNvPr>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56564D-CE8F-4DA4-83C8-52FE0EC93C14}"/>
              </a:ext>
            </a:extLst>
          </p:cNvPr>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6DD50D53-B0F8-4D96-B0BB-12136E80D9B6}" type="slidenum">
              <a:rPr lang="fr-FR" smtClean="0"/>
              <a:t>‹N°›</a:t>
            </a:fld>
            <a:endParaRPr lang="fr-FR"/>
          </a:p>
        </p:txBody>
      </p:sp>
    </p:spTree>
    <p:extLst>
      <p:ext uri="{BB962C8B-B14F-4D97-AF65-F5344CB8AC3E}">
        <p14:creationId xmlns:p14="http://schemas.microsoft.com/office/powerpoint/2010/main" val="988679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8427" cy="513508"/>
          </a:xfrm>
          <a:prstGeom prst="rect">
            <a:avLst/>
          </a:prstGeom>
        </p:spPr>
        <p:txBody>
          <a:bodyPr vert="horz" lIns="94796" tIns="47398" rIns="94796" bIns="47398" rtlCol="0"/>
          <a:lstStyle>
            <a:lvl1pPr algn="l">
              <a:defRPr sz="1200"/>
            </a:lvl1pPr>
          </a:lstStyle>
          <a:p>
            <a:r>
              <a:rPr lang="fr-FR"/>
              <a:t>Prise en main de l'ordinateur</a:t>
            </a:r>
          </a:p>
        </p:txBody>
      </p:sp>
      <p:sp>
        <p:nvSpPr>
          <p:cNvPr id="3" name="Espace réservé de la date 2"/>
          <p:cNvSpPr>
            <a:spLocks noGrp="1"/>
          </p:cNvSpPr>
          <p:nvPr>
            <p:ph type="dt" idx="1"/>
          </p:nvPr>
        </p:nvSpPr>
        <p:spPr>
          <a:xfrm>
            <a:off x="4023993" y="1"/>
            <a:ext cx="3078427" cy="513508"/>
          </a:xfrm>
          <a:prstGeom prst="rect">
            <a:avLst/>
          </a:prstGeom>
        </p:spPr>
        <p:txBody>
          <a:bodyPr vert="horz" lIns="94796" tIns="47398" rIns="94796" bIns="47398" rtlCol="0"/>
          <a:lstStyle>
            <a:lvl1pPr algn="r">
              <a:defRPr sz="1200"/>
            </a:lvl1pPr>
          </a:lstStyle>
          <a:p>
            <a:fld id="{76BB83A4-485A-41FC-AE00-1E9A6B0A7514}" type="datetimeFigureOut">
              <a:rPr lang="fr-FR" smtClean="0"/>
              <a:t>27/01/2022</a:t>
            </a:fld>
            <a:endParaRPr lang="fr-FR"/>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fr-FR"/>
          </a:p>
        </p:txBody>
      </p:sp>
      <p:sp>
        <p:nvSpPr>
          <p:cNvPr id="5" name="Espace réservé des notes 4"/>
          <p:cNvSpPr>
            <a:spLocks noGrp="1"/>
          </p:cNvSpPr>
          <p:nvPr>
            <p:ph type="body" sz="quarter" idx="3"/>
          </p:nvPr>
        </p:nvSpPr>
        <p:spPr>
          <a:xfrm>
            <a:off x="710407" y="4925408"/>
            <a:ext cx="5683250" cy="4029880"/>
          </a:xfrm>
          <a:prstGeom prst="rect">
            <a:avLst/>
          </a:prstGeom>
        </p:spPr>
        <p:txBody>
          <a:bodyPr vert="horz" lIns="94796" tIns="47398" rIns="94796" bIns="4739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2C86A329-8A6A-4E04-B1BA-E701A88F7E2A}" type="slidenum">
              <a:rPr lang="fr-FR" smtClean="0"/>
              <a:t>‹N°›</a:t>
            </a:fld>
            <a:endParaRPr lang="fr-FR"/>
          </a:p>
        </p:txBody>
      </p:sp>
    </p:spTree>
    <p:extLst>
      <p:ext uri="{BB962C8B-B14F-4D97-AF65-F5344CB8AC3E}">
        <p14:creationId xmlns:p14="http://schemas.microsoft.com/office/powerpoint/2010/main" val="2062659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5651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moi la liste</a:t>
            </a:r>
          </a:p>
          <a:p>
            <a:r>
              <a:rPr lang="fr-FR" dirty="0"/>
              <a:t>👉 Faire des démarches administratives</a:t>
            </a:r>
          </a:p>
          <a:p>
            <a:r>
              <a:rPr lang="fr-FR" dirty="0"/>
              <a:t>👉 Faire des recherches sur internet</a:t>
            </a:r>
          </a:p>
          <a:p>
            <a:r>
              <a:rPr lang="fr-FR" dirty="0"/>
              <a:t>👉 Faire des achats en ligne</a:t>
            </a:r>
          </a:p>
          <a:p>
            <a:r>
              <a:rPr lang="fr-FR" dirty="0"/>
              <a:t>👉 Écrire des documents</a:t>
            </a:r>
          </a:p>
          <a:p>
            <a:r>
              <a:rPr lang="fr-FR" dirty="0"/>
              <a:t>👉 Sauvegarder des photos et des documents</a:t>
            </a:r>
          </a:p>
          <a:p>
            <a:r>
              <a:rPr lang="fr-FR" dirty="0"/>
              <a:t>👉 Jouer, écouter de la musique, regarder des films…</a:t>
            </a:r>
          </a:p>
          <a:p>
            <a:endParaRPr lang="fr-FR" dirty="0"/>
          </a:p>
        </p:txBody>
      </p:sp>
    </p:spTree>
    <p:extLst>
      <p:ext uri="{BB962C8B-B14F-4D97-AF65-F5344CB8AC3E}">
        <p14:creationId xmlns:p14="http://schemas.microsoft.com/office/powerpoint/2010/main" val="84182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moi la liste</a:t>
            </a:r>
          </a:p>
          <a:p>
            <a:r>
              <a:rPr lang="fr-FR" dirty="0"/>
              <a:t>👉 Faire des démarches administratives</a:t>
            </a:r>
          </a:p>
          <a:p>
            <a:r>
              <a:rPr lang="fr-FR" dirty="0"/>
              <a:t>👉 Faire des recherches sur internet</a:t>
            </a:r>
          </a:p>
          <a:p>
            <a:r>
              <a:rPr lang="fr-FR" dirty="0"/>
              <a:t>👉 Faire des achats en ligne</a:t>
            </a:r>
          </a:p>
          <a:p>
            <a:r>
              <a:rPr lang="fr-FR" dirty="0"/>
              <a:t>👉 Écrire des documents</a:t>
            </a:r>
          </a:p>
          <a:p>
            <a:r>
              <a:rPr lang="fr-FR" dirty="0"/>
              <a:t>👉 Sauvegarder des photos et des documents</a:t>
            </a:r>
          </a:p>
          <a:p>
            <a:r>
              <a:rPr lang="fr-FR" dirty="0"/>
              <a:t>👉 Jouer, écouter de la musique, regarder des films…</a:t>
            </a:r>
          </a:p>
          <a:p>
            <a:endParaRPr lang="fr-FR" dirty="0"/>
          </a:p>
        </p:txBody>
      </p:sp>
    </p:spTree>
    <p:extLst>
      <p:ext uri="{BB962C8B-B14F-4D97-AF65-F5344CB8AC3E}">
        <p14:creationId xmlns:p14="http://schemas.microsoft.com/office/powerpoint/2010/main" val="102083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moi la liste</a:t>
            </a:r>
          </a:p>
          <a:p>
            <a:r>
              <a:rPr lang="fr-FR" dirty="0"/>
              <a:t>👉 Faire des démarches administratives</a:t>
            </a:r>
          </a:p>
          <a:p>
            <a:r>
              <a:rPr lang="fr-FR" dirty="0"/>
              <a:t>👉 Faire des recherches sur internet</a:t>
            </a:r>
          </a:p>
          <a:p>
            <a:r>
              <a:rPr lang="fr-FR" dirty="0"/>
              <a:t>👉 Faire des achats en ligne</a:t>
            </a:r>
          </a:p>
          <a:p>
            <a:r>
              <a:rPr lang="fr-FR" dirty="0"/>
              <a:t>👉 Écrire des documents</a:t>
            </a:r>
          </a:p>
          <a:p>
            <a:r>
              <a:rPr lang="fr-FR" dirty="0"/>
              <a:t>👉 Sauvegarder des photos et des documents</a:t>
            </a:r>
          </a:p>
          <a:p>
            <a:r>
              <a:rPr lang="fr-FR" dirty="0"/>
              <a:t>👉 Jouer, écouter de la musique, regarder des films…</a:t>
            </a:r>
          </a:p>
          <a:p>
            <a:endParaRPr lang="fr-FR" dirty="0"/>
          </a:p>
        </p:txBody>
      </p:sp>
    </p:spTree>
    <p:extLst>
      <p:ext uri="{BB962C8B-B14F-4D97-AF65-F5344CB8AC3E}">
        <p14:creationId xmlns:p14="http://schemas.microsoft.com/office/powerpoint/2010/main" val="1078301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moi la liste</a:t>
            </a:r>
          </a:p>
          <a:p>
            <a:r>
              <a:rPr lang="fr-FR" dirty="0"/>
              <a:t>👉 Envoyer des mails</a:t>
            </a:r>
          </a:p>
          <a:p>
            <a:r>
              <a:rPr lang="fr-FR" dirty="0"/>
              <a:t>👉 Faire des démarches administratives</a:t>
            </a:r>
          </a:p>
          <a:p>
            <a:r>
              <a:rPr lang="fr-FR" dirty="0"/>
              <a:t>👉 Faire des recherches sur internet</a:t>
            </a:r>
          </a:p>
          <a:p>
            <a:r>
              <a:rPr lang="fr-FR" dirty="0"/>
              <a:t>👉 Faire des achats en ligne</a:t>
            </a:r>
          </a:p>
          <a:p>
            <a:r>
              <a:rPr lang="fr-FR" dirty="0"/>
              <a:t>👉 Jouer, écouter de la musique, regarder des films…</a:t>
            </a:r>
          </a:p>
          <a:p>
            <a:endParaRPr lang="fr-FR" dirty="0"/>
          </a:p>
        </p:txBody>
      </p:sp>
    </p:spTree>
    <p:extLst>
      <p:ext uri="{BB962C8B-B14F-4D97-AF65-F5344CB8AC3E}">
        <p14:creationId xmlns:p14="http://schemas.microsoft.com/office/powerpoint/2010/main" val="423030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0207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Imaginez un océan avec des îles et des </a:t>
            </a:r>
            <a:r>
              <a:rPr lang="fr-FR" dirty="0" err="1"/>
              <a:t>bâteaux</a:t>
            </a:r>
            <a:r>
              <a:rPr lang="fr-FR" dirty="0"/>
              <a:t> : </a:t>
            </a:r>
            <a:br>
              <a:rPr lang="fr-FR" dirty="0"/>
            </a:br>
            <a:r>
              <a:rPr lang="fr-FR" dirty="0"/>
              <a:t>Internet = océan</a:t>
            </a:r>
          </a:p>
          <a:p>
            <a:r>
              <a:rPr lang="fr-FR" dirty="0"/>
              <a:t>Sites </a:t>
            </a:r>
            <a:r>
              <a:rPr lang="fr-FR" dirty="0" err="1"/>
              <a:t>internets</a:t>
            </a:r>
            <a:r>
              <a:rPr lang="fr-FR" dirty="0"/>
              <a:t> = îles</a:t>
            </a:r>
          </a:p>
          <a:p>
            <a:r>
              <a:rPr lang="fr-FR" dirty="0"/>
              <a:t>Pour traverser l’océan internet et visiter les iles, on utilise les NAVIGATEURS</a:t>
            </a:r>
          </a:p>
        </p:txBody>
      </p:sp>
    </p:spTree>
    <p:extLst>
      <p:ext uri="{BB962C8B-B14F-4D97-AF65-F5344CB8AC3E}">
        <p14:creationId xmlns:p14="http://schemas.microsoft.com/office/powerpoint/2010/main" val="245169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Avez-vous déjà vu ces icones ? Lesquels reconnaissez vous ?</a:t>
            </a:r>
          </a:p>
          <a:p>
            <a:endParaRPr lang="fr-FR" dirty="0"/>
          </a:p>
          <a:p>
            <a:r>
              <a:rPr lang="fr-FR" dirty="0"/>
              <a:t>Edge : disponible par défaut sur les ordinateurs avec </a:t>
            </a:r>
            <a:r>
              <a:rPr lang="fr-FR" dirty="0" err="1"/>
              <a:t>windows</a:t>
            </a:r>
            <a:r>
              <a:rPr lang="fr-FR" dirty="0"/>
              <a:t> 10, succède à internet explorer</a:t>
            </a:r>
          </a:p>
          <a:p>
            <a:pPr defTabSz="947860">
              <a:defRPr/>
            </a:pPr>
            <a:r>
              <a:rPr lang="fr-FR" dirty="0"/>
              <a:t>Chrome : fait par google, très utilisé. Manque de confidentialité vis-à-vis des usagers par la frime américaine</a:t>
            </a:r>
          </a:p>
          <a:p>
            <a:r>
              <a:rPr lang="fr-FR" dirty="0"/>
              <a:t>Mozilla : équivalent de google chrome mais version « open » : </a:t>
            </a:r>
          </a:p>
          <a:p>
            <a:r>
              <a:rPr lang="fr-FR" dirty="0"/>
              <a:t>Opera :  navigateur d’une société norvégienne. Mise sur le contrôle de vos informations et données personnelles collectées.</a:t>
            </a:r>
          </a:p>
          <a:p>
            <a:r>
              <a:rPr lang="fr-FR" dirty="0"/>
              <a:t>Safari : dvpé par </a:t>
            </a:r>
            <a:r>
              <a:rPr lang="fr-FR" dirty="0" err="1"/>
              <a:t>apple</a:t>
            </a:r>
            <a:endParaRPr lang="fr-FR" dirty="0"/>
          </a:p>
        </p:txBody>
      </p:sp>
    </p:spTree>
    <p:extLst>
      <p:ext uri="{BB962C8B-B14F-4D97-AF65-F5344CB8AC3E}">
        <p14:creationId xmlns:p14="http://schemas.microsoft.com/office/powerpoint/2010/main" val="170058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860">
              <a:defRPr/>
            </a:pPr>
            <a:r>
              <a:rPr lang="fr-FR" b="1" dirty="0"/>
              <a:t>Qu’on soit sur un smartphone, une tablette ou un ordinateur, la première porte d’entrée pour surfer sur le web est le navigateur. </a:t>
            </a:r>
          </a:p>
          <a:p>
            <a:pPr defTabSz="947860">
              <a:defRPr/>
            </a:pPr>
            <a:r>
              <a:rPr lang="fr-FR" b="1" dirty="0"/>
              <a:t>Ils affichent des pages internet.  Sans eux, impossible d’aller sur internet</a:t>
            </a:r>
          </a:p>
          <a:p>
            <a:pPr defTabSz="947860">
              <a:defRPr/>
            </a:pPr>
            <a:endParaRPr lang="fr-FR" b="1" dirty="0"/>
          </a:p>
          <a:p>
            <a:pPr defTabSz="947860">
              <a:defRPr/>
            </a:pPr>
            <a:r>
              <a:rPr lang="fr-FR" b="1" dirty="0"/>
              <a:t>Aujourd’hui nous vous proposons d’utiliser celui qui est déjà installé sur votre matériel, quand vous serez à l’aise, vous pourrez essayer les autres et choisir celui qui vous conviendra le mieux.</a:t>
            </a:r>
          </a:p>
          <a:p>
            <a:endParaRPr lang="fr-FR" dirty="0"/>
          </a:p>
          <a:p>
            <a:r>
              <a:rPr lang="fr-FR" dirty="0"/>
              <a:t>Edge : disponible par défaut sur les ordinateurs avec </a:t>
            </a:r>
            <a:r>
              <a:rPr lang="fr-FR" dirty="0" err="1"/>
              <a:t>windows</a:t>
            </a:r>
            <a:r>
              <a:rPr lang="fr-FR" dirty="0"/>
              <a:t> 10, succède à internet explorer</a:t>
            </a:r>
          </a:p>
          <a:p>
            <a:pPr defTabSz="947860">
              <a:defRPr/>
            </a:pPr>
            <a:r>
              <a:rPr lang="fr-FR" dirty="0"/>
              <a:t>Chrome : fait par google, très utilisé. Manque de confidentialité vis-à-vis des usagers par la frime américaine</a:t>
            </a:r>
          </a:p>
          <a:p>
            <a:r>
              <a:rPr lang="fr-FR" dirty="0"/>
              <a:t>Mozilla : équivalent de google chrome mais version « open » : </a:t>
            </a:r>
          </a:p>
          <a:p>
            <a:r>
              <a:rPr lang="fr-FR" dirty="0"/>
              <a:t>Opera :  navigateur d’une société norvégienne. Mise sur le contrôle de vos informations et données personnelles collectées.</a:t>
            </a:r>
          </a:p>
          <a:p>
            <a:r>
              <a:rPr lang="fr-FR" dirty="0"/>
              <a:t>Safari :  navigateur développé par </a:t>
            </a:r>
            <a:r>
              <a:rPr lang="fr-FR" dirty="0" err="1"/>
              <a:t>apple</a:t>
            </a:r>
            <a:endParaRPr lang="fr-FR" dirty="0"/>
          </a:p>
          <a:p>
            <a:endParaRPr lang="fr-FR" b="1" dirty="0"/>
          </a:p>
        </p:txBody>
      </p:sp>
    </p:spTree>
    <p:extLst>
      <p:ext uri="{BB962C8B-B14F-4D97-AF65-F5344CB8AC3E}">
        <p14:creationId xmlns:p14="http://schemas.microsoft.com/office/powerpoint/2010/main" val="364216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860">
              <a:defRPr/>
            </a:pPr>
            <a:r>
              <a:rPr lang="fr-FR" b="1" dirty="0"/>
              <a:t>Qu’on soit sur un smartphone, une tablette ou un ordinateur, la première porte d’entrée pour surfer sur le web est le navigateur. </a:t>
            </a:r>
          </a:p>
          <a:p>
            <a:pPr defTabSz="947860">
              <a:defRPr/>
            </a:pPr>
            <a:r>
              <a:rPr lang="fr-FR" b="1" dirty="0"/>
              <a:t>Ils affichent des pages internet.  Sans eux, impossible d’aller sur internet</a:t>
            </a:r>
          </a:p>
          <a:p>
            <a:pPr defTabSz="947860">
              <a:defRPr/>
            </a:pPr>
            <a:endParaRPr lang="fr-FR" b="1" dirty="0"/>
          </a:p>
          <a:p>
            <a:pPr defTabSz="947860">
              <a:defRPr/>
            </a:pPr>
            <a:r>
              <a:rPr lang="fr-FR" b="1" dirty="0"/>
              <a:t>Aujourd’hui nous vous proposons d’utiliser celui qui est déjà installé sur votre matériel, quand vous serez à l’aise, vous pourrez essayer les autres et choisir celui qui vous conviendra le mieux.</a:t>
            </a:r>
          </a:p>
          <a:p>
            <a:endParaRPr lang="fr-FR" dirty="0"/>
          </a:p>
          <a:p>
            <a:r>
              <a:rPr lang="fr-FR" dirty="0"/>
              <a:t>Edge : disponible par défaut sur les ordinateurs avec </a:t>
            </a:r>
            <a:r>
              <a:rPr lang="fr-FR" dirty="0" err="1"/>
              <a:t>windows</a:t>
            </a:r>
            <a:r>
              <a:rPr lang="fr-FR" dirty="0"/>
              <a:t> 10, succède à internet explorer</a:t>
            </a:r>
          </a:p>
          <a:p>
            <a:pPr defTabSz="947860">
              <a:defRPr/>
            </a:pPr>
            <a:r>
              <a:rPr lang="fr-FR" dirty="0"/>
              <a:t>Chrome : fait par google, très utilisé. Manque de confidentialité vis-à-vis des usagers par la frime américaine</a:t>
            </a:r>
          </a:p>
          <a:p>
            <a:r>
              <a:rPr lang="fr-FR" dirty="0"/>
              <a:t>Mozilla : équivalent de google chrome mais version « open » : </a:t>
            </a:r>
          </a:p>
          <a:p>
            <a:r>
              <a:rPr lang="fr-FR" dirty="0"/>
              <a:t>Opera :  navigateur d’une société norvégienne. Mise sur le contrôle de vos informations et données personnelles collectées.</a:t>
            </a:r>
          </a:p>
          <a:p>
            <a:r>
              <a:rPr lang="fr-FR" dirty="0"/>
              <a:t>Safari :  navigateur développé par </a:t>
            </a:r>
            <a:r>
              <a:rPr lang="fr-FR" dirty="0" err="1"/>
              <a:t>apple</a:t>
            </a:r>
            <a:endParaRPr lang="fr-FR" dirty="0"/>
          </a:p>
          <a:p>
            <a:endParaRPr lang="fr-FR" b="1" dirty="0"/>
          </a:p>
        </p:txBody>
      </p:sp>
    </p:spTree>
    <p:extLst>
      <p:ext uri="{BB962C8B-B14F-4D97-AF65-F5344CB8AC3E}">
        <p14:creationId xmlns:p14="http://schemas.microsoft.com/office/powerpoint/2010/main" val="36930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Quelle différence entre le moteur de recherche et le navigateur web ?</a:t>
            </a:r>
          </a:p>
          <a:p>
            <a:endParaRPr lang="fr-FR" dirty="0"/>
          </a:p>
          <a:p>
            <a:r>
              <a:rPr lang="fr-FR" dirty="0"/>
              <a:t>Ils sont dans les navigateurs. Ils permettent de lancer des recherches</a:t>
            </a:r>
          </a:p>
          <a:p>
            <a:endParaRPr lang="fr-FR" dirty="0"/>
          </a:p>
        </p:txBody>
      </p:sp>
    </p:spTree>
    <p:extLst>
      <p:ext uri="{BB962C8B-B14F-4D97-AF65-F5344CB8AC3E}">
        <p14:creationId xmlns:p14="http://schemas.microsoft.com/office/powerpoint/2010/main" val="118156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6691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4328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Google</a:t>
            </a:r>
          </a:p>
          <a:p>
            <a:r>
              <a:rPr lang="fr-FR" dirty="0"/>
              <a:t>Bing</a:t>
            </a:r>
          </a:p>
          <a:p>
            <a:r>
              <a:rPr lang="fr-FR" dirty="0" err="1"/>
              <a:t>Qwant</a:t>
            </a:r>
            <a:endParaRPr lang="fr-FR" dirty="0"/>
          </a:p>
          <a:p>
            <a:r>
              <a:rPr lang="fr-FR" dirty="0" err="1"/>
              <a:t>Duckduckgo</a:t>
            </a:r>
            <a:endParaRPr lang="fr-FR" dirty="0"/>
          </a:p>
          <a:p>
            <a:r>
              <a:rPr lang="fr-FR" dirty="0"/>
              <a:t>Ecosia</a:t>
            </a:r>
          </a:p>
          <a:p>
            <a:r>
              <a:rPr lang="fr-FR" dirty="0"/>
              <a:t>Yahoo</a:t>
            </a:r>
          </a:p>
          <a:p>
            <a:r>
              <a:rPr lang="fr-FR" dirty="0" err="1"/>
              <a:t>lilo</a:t>
            </a:r>
            <a:endParaRPr lang="fr-FR" dirty="0"/>
          </a:p>
        </p:txBody>
      </p:sp>
    </p:spTree>
    <p:extLst>
      <p:ext uri="{BB962C8B-B14F-4D97-AF65-F5344CB8AC3E}">
        <p14:creationId xmlns:p14="http://schemas.microsoft.com/office/powerpoint/2010/main" val="1686082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Google : moteur de recherche de google !</a:t>
            </a:r>
          </a:p>
          <a:p>
            <a:pPr defTabSz="947860">
              <a:defRPr/>
            </a:pPr>
            <a:r>
              <a:rPr lang="fr-FR" dirty="0"/>
              <a:t>Bing (</a:t>
            </a:r>
            <a:r>
              <a:rPr lang="fr-FR" dirty="0" err="1"/>
              <a:t>microsoft</a:t>
            </a:r>
            <a:r>
              <a:rPr lang="fr-FR" dirty="0"/>
              <a:t>), Yahoo </a:t>
            </a:r>
          </a:p>
          <a:p>
            <a:r>
              <a:rPr lang="fr-FR" dirty="0"/>
              <a:t>Assurent la confidentialité des recherches : </a:t>
            </a:r>
            <a:r>
              <a:rPr lang="fr-FR" dirty="0" err="1"/>
              <a:t>Qwant</a:t>
            </a:r>
            <a:r>
              <a:rPr lang="fr-FR" dirty="0"/>
              <a:t>/</a:t>
            </a:r>
            <a:r>
              <a:rPr lang="fr-FR" dirty="0" err="1"/>
              <a:t>Duckduckgo</a:t>
            </a:r>
            <a:endParaRPr lang="fr-FR" dirty="0"/>
          </a:p>
          <a:p>
            <a:pPr defTabSz="947860">
              <a:defRPr/>
            </a:pPr>
            <a:r>
              <a:rPr lang="fr-FR" dirty="0"/>
              <a:t>Solidaire, </a:t>
            </a:r>
            <a:r>
              <a:rPr lang="fr-FR" dirty="0" err="1"/>
              <a:t>ecologiques</a:t>
            </a:r>
            <a:r>
              <a:rPr lang="fr-FR" dirty="0"/>
              <a:t>, éthiques : Ecosia/</a:t>
            </a:r>
            <a:r>
              <a:rPr lang="fr-FR" dirty="0" err="1"/>
              <a:t>lilo</a:t>
            </a:r>
            <a:endParaRPr lang="fr-FR" dirty="0"/>
          </a:p>
          <a:p>
            <a:endParaRPr lang="fr-FR" dirty="0"/>
          </a:p>
          <a:p>
            <a:endParaRPr lang="fr-FR" dirty="0"/>
          </a:p>
          <a:p>
            <a:r>
              <a:rPr lang="fr-FR" dirty="0"/>
              <a:t>Liste plus complète sur </a:t>
            </a:r>
            <a:r>
              <a:rPr lang="fr-FR" dirty="0" err="1"/>
              <a:t>wikipedia</a:t>
            </a:r>
            <a:r>
              <a:rPr lang="fr-FR" dirty="0"/>
              <a:t> en cherchant « liste de moteur de recherches »</a:t>
            </a:r>
          </a:p>
        </p:txBody>
      </p:sp>
    </p:spTree>
    <p:extLst>
      <p:ext uri="{BB962C8B-B14F-4D97-AF65-F5344CB8AC3E}">
        <p14:creationId xmlns:p14="http://schemas.microsoft.com/office/powerpoint/2010/main" val="1356495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Lorsqu’on recherche une information sur internet, on reçoit beaucoup d’informations à trier</a:t>
            </a:r>
          </a:p>
          <a:p>
            <a:endParaRPr lang="fr-FR" dirty="0"/>
          </a:p>
          <a:p>
            <a:r>
              <a:rPr lang="fr-FR" dirty="0"/>
              <a:t>Les bonnes questions à se poser : </a:t>
            </a:r>
          </a:p>
          <a:p>
            <a:r>
              <a:rPr lang="fr-FR" dirty="0"/>
              <a:t>Qui ?</a:t>
            </a:r>
          </a:p>
          <a:p>
            <a:r>
              <a:rPr lang="fr-FR" dirty="0"/>
              <a:t>Quoi ? </a:t>
            </a:r>
          </a:p>
          <a:p>
            <a:r>
              <a:rPr lang="fr-FR" dirty="0"/>
              <a:t>Ou ?</a:t>
            </a:r>
          </a:p>
          <a:p>
            <a:r>
              <a:rPr lang="fr-FR" dirty="0"/>
              <a:t>Quand ?</a:t>
            </a:r>
          </a:p>
          <a:p>
            <a:r>
              <a:rPr lang="fr-FR" dirty="0"/>
              <a:t>Comment ?</a:t>
            </a:r>
          </a:p>
        </p:txBody>
      </p:sp>
    </p:spTree>
    <p:extLst>
      <p:ext uri="{BB962C8B-B14F-4D97-AF65-F5344CB8AC3E}">
        <p14:creationId xmlns:p14="http://schemas.microsoft.com/office/powerpoint/2010/main" val="3414064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Lorsqu’on recherche une information sur internet, on reçoit beaucoup d’informations à trier</a:t>
            </a:r>
          </a:p>
          <a:p>
            <a:endParaRPr lang="fr-FR" dirty="0"/>
          </a:p>
          <a:p>
            <a:r>
              <a:rPr lang="fr-FR" dirty="0"/>
              <a:t>Les bonnes questions à se poser : </a:t>
            </a:r>
          </a:p>
          <a:p>
            <a:r>
              <a:rPr lang="fr-FR" dirty="0"/>
              <a:t>Qui ?</a:t>
            </a:r>
          </a:p>
          <a:p>
            <a:r>
              <a:rPr lang="fr-FR" dirty="0"/>
              <a:t>Quoi ? </a:t>
            </a:r>
          </a:p>
          <a:p>
            <a:r>
              <a:rPr lang="fr-FR" dirty="0"/>
              <a:t>Ou ?</a:t>
            </a:r>
          </a:p>
          <a:p>
            <a:r>
              <a:rPr lang="fr-FR" dirty="0"/>
              <a:t>Quand ?</a:t>
            </a:r>
          </a:p>
          <a:p>
            <a:r>
              <a:rPr lang="fr-FR" dirty="0"/>
              <a:t>Comment ?</a:t>
            </a:r>
          </a:p>
        </p:txBody>
      </p:sp>
    </p:spTree>
    <p:extLst>
      <p:ext uri="{BB962C8B-B14F-4D97-AF65-F5344CB8AC3E}">
        <p14:creationId xmlns:p14="http://schemas.microsoft.com/office/powerpoint/2010/main" val="18628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doit on taper pour avoir un résultat de cette recherche</a:t>
            </a:r>
          </a:p>
        </p:txBody>
      </p:sp>
    </p:spTree>
    <p:extLst>
      <p:ext uri="{BB962C8B-B14F-4D97-AF65-F5344CB8AC3E}">
        <p14:creationId xmlns:p14="http://schemas.microsoft.com/office/powerpoint/2010/main" val="366258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25760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 éléments :</a:t>
            </a:r>
          </a:p>
          <a:p>
            <a:r>
              <a:rPr lang="fr-FR" dirty="0"/>
              <a:t>Titre de la recherche</a:t>
            </a:r>
          </a:p>
          <a:p>
            <a:r>
              <a:rPr lang="fr-FR" dirty="0"/>
              <a:t>Adresse du site où se trouve le résultat</a:t>
            </a:r>
          </a:p>
          <a:p>
            <a:r>
              <a:rPr lang="fr-FR" dirty="0"/>
              <a:t>La description des informations du site/article</a:t>
            </a:r>
          </a:p>
          <a:p>
            <a:endParaRPr lang="fr-FR" dirty="0"/>
          </a:p>
          <a:p>
            <a:r>
              <a:rPr lang="fr-FR" dirty="0"/>
              <a:t>Les premiers résultats sont souvent ceux qui correspondent le mieux à votre recherche.</a:t>
            </a:r>
          </a:p>
        </p:txBody>
      </p:sp>
    </p:spTree>
    <p:extLst>
      <p:ext uri="{BB962C8B-B14F-4D97-AF65-F5344CB8AC3E}">
        <p14:creationId xmlns:p14="http://schemas.microsoft.com/office/powerpoint/2010/main" val="3737382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Les premiers résultats sont souvent ceux qui correspondent le mieux à votre recherche. Cependant, </a:t>
            </a:r>
            <a:r>
              <a:rPr lang="fr-FR" b="1" dirty="0">
                <a:effectLst/>
              </a:rPr>
              <a:t>certains des tous premiers résultats sont souvent </a:t>
            </a:r>
            <a:r>
              <a:rPr lang="fr-FR" b="1" dirty="0">
                <a:solidFill>
                  <a:srgbClr val="F57926"/>
                </a:solidFill>
                <a:effectLst/>
              </a:rPr>
              <a:t>des publicités</a:t>
            </a:r>
            <a:r>
              <a:rPr lang="fr-FR" b="1" dirty="0">
                <a:effectLst/>
              </a:rPr>
              <a:t> !</a:t>
            </a:r>
            <a:r>
              <a:rPr lang="fr-FR" dirty="0">
                <a:effectLst/>
              </a:rPr>
              <a:t> Vous pourrez les reconnaître grâce au mot "annonce".</a:t>
            </a:r>
            <a:endParaRPr lang="fr-FR" dirty="0"/>
          </a:p>
          <a:p>
            <a:endParaRPr lang="fr-FR" dirty="0"/>
          </a:p>
        </p:txBody>
      </p:sp>
    </p:spTree>
    <p:extLst>
      <p:ext uri="{BB962C8B-B14F-4D97-AF65-F5344CB8AC3E}">
        <p14:creationId xmlns:p14="http://schemas.microsoft.com/office/powerpoint/2010/main" val="271108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rPr>
              <a:t>Les premiers résultats sont souvent ceux qui correspondent le mieux à votre recherche. Cependant, </a:t>
            </a:r>
            <a:r>
              <a:rPr lang="fr-FR" b="1" dirty="0">
                <a:effectLst/>
              </a:rPr>
              <a:t>certains des tous premiers résultats sont souvent </a:t>
            </a:r>
            <a:r>
              <a:rPr lang="fr-FR" b="1" dirty="0">
                <a:solidFill>
                  <a:srgbClr val="F57926"/>
                </a:solidFill>
                <a:effectLst/>
              </a:rPr>
              <a:t>des publicités</a:t>
            </a:r>
            <a:r>
              <a:rPr lang="fr-FR" b="1" dirty="0">
                <a:effectLst/>
              </a:rPr>
              <a:t> !</a:t>
            </a:r>
            <a:r>
              <a:rPr lang="fr-FR" dirty="0">
                <a:effectLst/>
              </a:rPr>
              <a:t> Vous pourrez les reconnaître grâce au mot "annonce".</a:t>
            </a:r>
            <a:endParaRPr lang="fr-FR" dirty="0"/>
          </a:p>
          <a:p>
            <a:endParaRPr lang="fr-FR" dirty="0"/>
          </a:p>
        </p:txBody>
      </p:sp>
    </p:spTree>
    <p:extLst>
      <p:ext uri="{BB962C8B-B14F-4D97-AF65-F5344CB8AC3E}">
        <p14:creationId xmlns:p14="http://schemas.microsoft.com/office/powerpoint/2010/main" val="288864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167647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885286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2739636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404040"/>
                </a:solidFill>
                <a:latin typeface="BalooChettan2-Bold"/>
              </a:rPr>
              <a:t>Sur internet, de quoi avez-vous peur ?</a:t>
            </a:r>
          </a:p>
          <a:p>
            <a:endParaRPr lang="fr-FR" dirty="0"/>
          </a:p>
        </p:txBody>
      </p:sp>
    </p:spTree>
    <p:extLst>
      <p:ext uri="{BB962C8B-B14F-4D97-AF65-F5344CB8AC3E}">
        <p14:creationId xmlns:p14="http://schemas.microsoft.com/office/powerpoint/2010/main" val="1622655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sachez que </a:t>
            </a:r>
            <a:r>
              <a:rPr lang="fr-FR" b="1" dirty="0"/>
              <a:t>HTTP est l’abréviation d’  « HyperText Transfer Protocol » (littéralement « protocole de transfert hypertexte »). Le S de HTTPS ajoute « Secure » (« </a:t>
            </a:r>
            <a:r>
              <a:rPr lang="fr-FR" b="1" dirty="0" err="1"/>
              <a:t>Hypertext</a:t>
            </a:r>
            <a:r>
              <a:rPr lang="fr-FR" b="1" dirty="0"/>
              <a:t> Transfer Protocol Secure », soit « protocole de transfert hypertexte sécurisé »)</a:t>
            </a:r>
            <a:endParaRPr lang="fr-FR" dirty="0"/>
          </a:p>
        </p:txBody>
      </p:sp>
    </p:spTree>
    <p:extLst>
      <p:ext uri="{BB962C8B-B14F-4D97-AF65-F5344CB8AC3E}">
        <p14:creationId xmlns:p14="http://schemas.microsoft.com/office/powerpoint/2010/main" val="323996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95064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3580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72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3954743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2839327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123048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Envoyé/reçu des images ?</a:t>
            </a:r>
          </a:p>
          <a:p>
            <a:r>
              <a:rPr lang="fr-FR" dirty="0"/>
              <a:t>Questions sur les paramètres ?</a:t>
            </a:r>
          </a:p>
          <a:p>
            <a:endParaRPr lang="fr-FR" dirty="0"/>
          </a:p>
        </p:txBody>
      </p:sp>
    </p:spTree>
    <p:extLst>
      <p:ext uri="{BB962C8B-B14F-4D97-AF65-F5344CB8AC3E}">
        <p14:creationId xmlns:p14="http://schemas.microsoft.com/office/powerpoint/2010/main" val="1589500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2277801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958">
              <a:defRPr/>
            </a:pPr>
            <a:r>
              <a:rPr lang="fr-FR" dirty="0"/>
              <a:t>Tous les menus de paramètres proposeront des options similaires, mais elles ne seront jamais rangées exactement de la même manière… Ce qui va suivre est un exemple d’un menu de paramètre !</a:t>
            </a:r>
          </a:p>
        </p:txBody>
      </p:sp>
    </p:spTree>
    <p:extLst>
      <p:ext uri="{BB962C8B-B14F-4D97-AF65-F5344CB8AC3E}">
        <p14:creationId xmlns:p14="http://schemas.microsoft.com/office/powerpoint/2010/main" val="488354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Avez-vous des questions par rapport au clavier ?</a:t>
            </a:r>
            <a:endParaRPr lang="fr-FR" b="1" dirty="0"/>
          </a:p>
          <a:p>
            <a:endParaRPr lang="fr-FR" dirty="0"/>
          </a:p>
        </p:txBody>
      </p:sp>
    </p:spTree>
    <p:extLst>
      <p:ext uri="{BB962C8B-B14F-4D97-AF65-F5344CB8AC3E}">
        <p14:creationId xmlns:p14="http://schemas.microsoft.com/office/powerpoint/2010/main" val="1970751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88659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a:buFontTx/>
              <a:buChar char="-"/>
            </a:pPr>
            <a:r>
              <a:rPr lang="fr-FR" dirty="0"/>
              <a:t>Tutoiements ?</a:t>
            </a:r>
          </a:p>
          <a:p>
            <a:pPr marL="177742" indent="-177742">
              <a:buFontTx/>
              <a:buChar char="-"/>
            </a:pPr>
            <a:r>
              <a:rPr lang="fr-FR" dirty="0"/>
              <a:t>On s’écoute</a:t>
            </a:r>
          </a:p>
          <a:p>
            <a:pPr marL="177742" indent="-177742">
              <a:buFontTx/>
              <a:buChar char="-"/>
            </a:pPr>
            <a:r>
              <a:rPr lang="fr-FR" dirty="0"/>
              <a:t>Pas de jugement</a:t>
            </a:r>
          </a:p>
          <a:p>
            <a:pPr marL="177742" indent="-177742">
              <a:buFontTx/>
              <a:buChar char="-"/>
            </a:pPr>
            <a:r>
              <a:rPr lang="fr-FR" dirty="0"/>
              <a:t>Respect, tolérance</a:t>
            </a:r>
          </a:p>
          <a:p>
            <a:pPr marL="177742" indent="-177742">
              <a:buFontTx/>
              <a:buChar char="-"/>
            </a:pPr>
            <a:r>
              <a:rPr lang="fr-FR" dirty="0"/>
              <a:t>IL N’Y A PAS DE QUESTIONS BÊTES : n’hésitez pas à me poser des questions</a:t>
            </a:r>
          </a:p>
          <a:p>
            <a:endParaRPr lang="fr-FR" dirty="0"/>
          </a:p>
          <a:p>
            <a:endParaRPr lang="fr-FR" dirty="0"/>
          </a:p>
        </p:txBody>
      </p:sp>
    </p:spTree>
    <p:extLst>
      <p:ext uri="{BB962C8B-B14F-4D97-AF65-F5344CB8AC3E}">
        <p14:creationId xmlns:p14="http://schemas.microsoft.com/office/powerpoint/2010/main" val="329613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Dessinez ce que représente pour vous internet</a:t>
            </a:r>
          </a:p>
          <a:p>
            <a:endParaRPr lang="fr-FR" dirty="0"/>
          </a:p>
          <a:p>
            <a:endParaRPr lang="fr-FR" dirty="0"/>
          </a:p>
        </p:txBody>
      </p:sp>
    </p:spTree>
    <p:extLst>
      <p:ext uri="{BB962C8B-B14F-4D97-AF65-F5344CB8AC3E}">
        <p14:creationId xmlns:p14="http://schemas.microsoft.com/office/powerpoint/2010/main" val="362511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Dessinez ce que représente pour vous internet</a:t>
            </a:r>
          </a:p>
          <a:p>
            <a:endParaRPr lang="fr-FR" dirty="0"/>
          </a:p>
          <a:p>
            <a:endParaRPr lang="fr-FR" dirty="0"/>
          </a:p>
        </p:txBody>
      </p:sp>
    </p:spTree>
    <p:extLst>
      <p:ext uri="{BB962C8B-B14F-4D97-AF65-F5344CB8AC3E}">
        <p14:creationId xmlns:p14="http://schemas.microsoft.com/office/powerpoint/2010/main" val="381522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Kevin Kelly</a:t>
            </a:r>
          </a:p>
          <a:p>
            <a:r>
              <a:rPr lang="fr-FR" dirty="0"/>
              <a:t>Créateur magazine américain « </a:t>
            </a:r>
            <a:r>
              <a:rPr lang="fr-FR" dirty="0" err="1"/>
              <a:t>wired</a:t>
            </a:r>
            <a:r>
              <a:rPr lang="fr-FR" dirty="0"/>
              <a:t> »</a:t>
            </a:r>
          </a:p>
          <a:p>
            <a:r>
              <a:rPr lang="fr-FR" dirty="0"/>
              <a:t>Photographe, écrivain</a:t>
            </a:r>
          </a:p>
          <a:p>
            <a:endParaRPr lang="fr-FR" dirty="0"/>
          </a:p>
        </p:txBody>
      </p:sp>
    </p:spTree>
    <p:extLst>
      <p:ext uri="{BB962C8B-B14F-4D97-AF65-F5344CB8AC3E}">
        <p14:creationId xmlns:p14="http://schemas.microsoft.com/office/powerpoint/2010/main" val="386483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moi la liste</a:t>
            </a:r>
          </a:p>
          <a:p>
            <a:r>
              <a:rPr lang="fr-FR" dirty="0"/>
              <a:t>👉 Faire des démarches administratives</a:t>
            </a:r>
          </a:p>
          <a:p>
            <a:r>
              <a:rPr lang="fr-FR" dirty="0"/>
              <a:t>👉 Faire des recherches sur internet</a:t>
            </a:r>
          </a:p>
          <a:p>
            <a:r>
              <a:rPr lang="fr-FR" dirty="0"/>
              <a:t>👉 Faire des achats en ligne</a:t>
            </a:r>
          </a:p>
          <a:p>
            <a:r>
              <a:rPr lang="fr-FR" dirty="0"/>
              <a:t>👉 Écrire des documents</a:t>
            </a:r>
          </a:p>
          <a:p>
            <a:r>
              <a:rPr lang="fr-FR" dirty="0"/>
              <a:t>👉 Sauvegarder des photos et des documents</a:t>
            </a:r>
          </a:p>
          <a:p>
            <a:r>
              <a:rPr lang="fr-FR" dirty="0"/>
              <a:t>👉 Jouer, écouter de la musique, regarder des films…</a:t>
            </a:r>
          </a:p>
          <a:p>
            <a:endParaRPr lang="fr-FR" dirty="0"/>
          </a:p>
        </p:txBody>
      </p:sp>
    </p:spTree>
    <p:extLst>
      <p:ext uri="{BB962C8B-B14F-4D97-AF65-F5344CB8AC3E}">
        <p14:creationId xmlns:p14="http://schemas.microsoft.com/office/powerpoint/2010/main" val="240992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Faites moi la liste</a:t>
            </a:r>
          </a:p>
          <a:p>
            <a:r>
              <a:rPr lang="fr-FR" dirty="0"/>
              <a:t>👉 Faire des démarches administratives</a:t>
            </a:r>
          </a:p>
          <a:p>
            <a:r>
              <a:rPr lang="fr-FR" dirty="0"/>
              <a:t>👉 Faire des recherches sur internet</a:t>
            </a:r>
          </a:p>
          <a:p>
            <a:r>
              <a:rPr lang="fr-FR" dirty="0"/>
              <a:t>👉 Faire des achats en ligne</a:t>
            </a:r>
          </a:p>
          <a:p>
            <a:r>
              <a:rPr lang="fr-FR" dirty="0"/>
              <a:t>👉 Écrire des documents</a:t>
            </a:r>
          </a:p>
          <a:p>
            <a:r>
              <a:rPr lang="fr-FR" dirty="0"/>
              <a:t>👉 Sauvegarder des photos et des documents</a:t>
            </a:r>
          </a:p>
          <a:p>
            <a:r>
              <a:rPr lang="fr-FR" dirty="0"/>
              <a:t>👉 Jouer, écouter de la musique, regarder des films…</a:t>
            </a:r>
          </a:p>
          <a:p>
            <a:endParaRPr lang="fr-FR" dirty="0"/>
          </a:p>
        </p:txBody>
      </p:sp>
    </p:spTree>
    <p:extLst>
      <p:ext uri="{BB962C8B-B14F-4D97-AF65-F5344CB8AC3E}">
        <p14:creationId xmlns:p14="http://schemas.microsoft.com/office/powerpoint/2010/main" val="28892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91EDD-B0D9-4DC3-BBAE-20B35B27A9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D6989DB-0E71-42F2-BD16-35CC9984F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939EFB-B399-496F-9F50-5FD0A06AE8F3}"/>
              </a:ext>
            </a:extLst>
          </p:cNvPr>
          <p:cNvSpPr>
            <a:spLocks noGrp="1"/>
          </p:cNvSpPr>
          <p:nvPr>
            <p:ph type="dt" sz="half" idx="10"/>
          </p:nvPr>
        </p:nvSpPr>
        <p:spPr/>
        <p:txBody>
          <a:bodyPr/>
          <a:lstStyle/>
          <a:p>
            <a:fld id="{C21CF30E-185C-48A4-9FB7-58E958656912}" type="datetime1">
              <a:rPr lang="fr-FR" smtClean="0"/>
              <a:t>27/01/2022</a:t>
            </a:fld>
            <a:endParaRPr lang="fr-FR"/>
          </a:p>
        </p:txBody>
      </p:sp>
      <p:sp>
        <p:nvSpPr>
          <p:cNvPr id="5" name="Espace réservé du pied de page 4">
            <a:extLst>
              <a:ext uri="{FF2B5EF4-FFF2-40B4-BE49-F238E27FC236}">
                <a16:creationId xmlns:a16="http://schemas.microsoft.com/office/drawing/2014/main" id="{98EB1502-E921-411B-A615-C1484F385D79}"/>
              </a:ext>
            </a:extLst>
          </p:cNvPr>
          <p:cNvSpPr>
            <a:spLocks noGrp="1"/>
          </p:cNvSpPr>
          <p:nvPr>
            <p:ph type="ftr" sz="quarter" idx="11"/>
          </p:nvPr>
        </p:nvSpPr>
        <p:spPr/>
        <p:txBody>
          <a:body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301848D9-BB2B-4C53-87E6-2131E50B733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8981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D408F-774D-4DC2-976B-327FFE30EEF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75A379C-5A6C-42A7-B344-370EAA918A1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65B484-AAC1-41E0-A709-9D7012C63510}"/>
              </a:ext>
            </a:extLst>
          </p:cNvPr>
          <p:cNvSpPr>
            <a:spLocks noGrp="1"/>
          </p:cNvSpPr>
          <p:nvPr>
            <p:ph type="dt" sz="half" idx="10"/>
          </p:nvPr>
        </p:nvSpPr>
        <p:spPr/>
        <p:txBody>
          <a:bodyPr/>
          <a:lstStyle/>
          <a:p>
            <a:fld id="{4B891E05-B285-44FB-A67F-C28C5B3EE47C}" type="datetime1">
              <a:rPr lang="fr-FR" smtClean="0"/>
              <a:t>27/01/2022</a:t>
            </a:fld>
            <a:endParaRPr lang="fr-FR"/>
          </a:p>
        </p:txBody>
      </p:sp>
      <p:sp>
        <p:nvSpPr>
          <p:cNvPr id="5" name="Espace réservé du pied de page 4">
            <a:extLst>
              <a:ext uri="{FF2B5EF4-FFF2-40B4-BE49-F238E27FC236}">
                <a16:creationId xmlns:a16="http://schemas.microsoft.com/office/drawing/2014/main" id="{63FE9AE7-E539-45E1-94F6-1D7DCA36FE41}"/>
              </a:ext>
            </a:extLst>
          </p:cNvPr>
          <p:cNvSpPr>
            <a:spLocks noGrp="1"/>
          </p:cNvSpPr>
          <p:nvPr>
            <p:ph type="ftr" sz="quarter" idx="11"/>
          </p:nvPr>
        </p:nvSpPr>
        <p:spPr/>
        <p:txBody>
          <a:body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0F9BB599-14AC-4A27-889E-E6E2FA86D49F}"/>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48165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5FFF09-B187-4D55-8B7D-8B8291BB8C6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95B8E0F-E10A-4443-BFFC-9248F589E9B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038F47-A133-4FE8-A731-433AF619B9C6}"/>
              </a:ext>
            </a:extLst>
          </p:cNvPr>
          <p:cNvSpPr>
            <a:spLocks noGrp="1"/>
          </p:cNvSpPr>
          <p:nvPr>
            <p:ph type="dt" sz="half" idx="10"/>
          </p:nvPr>
        </p:nvSpPr>
        <p:spPr/>
        <p:txBody>
          <a:bodyPr/>
          <a:lstStyle/>
          <a:p>
            <a:fld id="{E9323CFB-E670-4D2D-BD8C-3C89CA44C1A3}" type="datetime1">
              <a:rPr lang="fr-FR" smtClean="0"/>
              <a:t>27/01/2022</a:t>
            </a:fld>
            <a:endParaRPr lang="fr-FR"/>
          </a:p>
        </p:txBody>
      </p:sp>
      <p:sp>
        <p:nvSpPr>
          <p:cNvPr id="5" name="Espace réservé du pied de page 4">
            <a:extLst>
              <a:ext uri="{FF2B5EF4-FFF2-40B4-BE49-F238E27FC236}">
                <a16:creationId xmlns:a16="http://schemas.microsoft.com/office/drawing/2014/main" id="{EB2B66DD-895E-48E2-B907-AA6ED37776E9}"/>
              </a:ext>
            </a:extLst>
          </p:cNvPr>
          <p:cNvSpPr>
            <a:spLocks noGrp="1"/>
          </p:cNvSpPr>
          <p:nvPr>
            <p:ph type="ftr" sz="quarter" idx="11"/>
          </p:nvPr>
        </p:nvSpPr>
        <p:spPr/>
        <p:txBody>
          <a:body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F3F17AB8-E62E-492D-832D-F54BE110FC0B}"/>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91305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2E8DFA-4411-4616-AB8E-AD8F9C8B1B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F900B6-49B1-4639-BDC6-7DAC79723A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19F04A-6C30-4F7A-A211-3E972328B114}"/>
              </a:ext>
            </a:extLst>
          </p:cNvPr>
          <p:cNvSpPr>
            <a:spLocks noGrp="1"/>
          </p:cNvSpPr>
          <p:nvPr>
            <p:ph type="dt" sz="half" idx="10"/>
          </p:nvPr>
        </p:nvSpPr>
        <p:spPr/>
        <p:txBody>
          <a:bodyPr/>
          <a:lstStyle/>
          <a:p>
            <a:fld id="{243ACF34-AC56-46C0-AC90-CC06FA2FE429}" type="datetime1">
              <a:rPr lang="fr-FR" smtClean="0"/>
              <a:t>27/01/2022</a:t>
            </a:fld>
            <a:endParaRPr lang="fr-FR"/>
          </a:p>
        </p:txBody>
      </p:sp>
      <p:sp>
        <p:nvSpPr>
          <p:cNvPr id="5" name="Espace réservé du pied de page 4">
            <a:extLst>
              <a:ext uri="{FF2B5EF4-FFF2-40B4-BE49-F238E27FC236}">
                <a16:creationId xmlns:a16="http://schemas.microsoft.com/office/drawing/2014/main" id="{3A46FDF6-9C04-49EE-958E-D2671D7A1B85}"/>
              </a:ext>
            </a:extLst>
          </p:cNvPr>
          <p:cNvSpPr>
            <a:spLocks noGrp="1"/>
          </p:cNvSpPr>
          <p:nvPr>
            <p:ph type="ftr" sz="quarter" idx="11"/>
          </p:nvPr>
        </p:nvSpPr>
        <p:spPr/>
        <p:txBody>
          <a:body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A6C94EB5-2897-4A5F-85A5-D03011AFA2A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42588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60CF4-A005-4F45-94F5-48F7AFC50FF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9056C41-02EA-4146-8F59-5864E8313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F071A0D-86DB-413C-99D9-CAE6137A512F}"/>
              </a:ext>
            </a:extLst>
          </p:cNvPr>
          <p:cNvSpPr>
            <a:spLocks noGrp="1"/>
          </p:cNvSpPr>
          <p:nvPr>
            <p:ph type="dt" sz="half" idx="10"/>
          </p:nvPr>
        </p:nvSpPr>
        <p:spPr/>
        <p:txBody>
          <a:bodyPr/>
          <a:lstStyle/>
          <a:p>
            <a:fld id="{5B77A053-F163-49BC-AA39-BA7F180E9268}" type="datetime1">
              <a:rPr lang="fr-FR" smtClean="0"/>
              <a:t>27/01/2022</a:t>
            </a:fld>
            <a:endParaRPr lang="fr-FR"/>
          </a:p>
        </p:txBody>
      </p:sp>
      <p:sp>
        <p:nvSpPr>
          <p:cNvPr id="5" name="Espace réservé du pied de page 4">
            <a:extLst>
              <a:ext uri="{FF2B5EF4-FFF2-40B4-BE49-F238E27FC236}">
                <a16:creationId xmlns:a16="http://schemas.microsoft.com/office/drawing/2014/main" id="{39A037B4-C3B7-412D-A381-ECB2004084DB}"/>
              </a:ext>
            </a:extLst>
          </p:cNvPr>
          <p:cNvSpPr>
            <a:spLocks noGrp="1"/>
          </p:cNvSpPr>
          <p:nvPr>
            <p:ph type="ftr" sz="quarter" idx="11"/>
          </p:nvPr>
        </p:nvSpPr>
        <p:spPr/>
        <p:txBody>
          <a:body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5DE1159C-E776-44D3-A9E4-72F296564826}"/>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72655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8B785-2DB4-4650-B11B-DAF9CF59FC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2972D2-6179-4191-808E-3F61B522A8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CC0495D-D3B9-4E20-893E-6D2A2ABAF7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D0791B9-19C7-4E9D-9F20-C7AE56C671E4}"/>
              </a:ext>
            </a:extLst>
          </p:cNvPr>
          <p:cNvSpPr>
            <a:spLocks noGrp="1"/>
          </p:cNvSpPr>
          <p:nvPr>
            <p:ph type="dt" sz="half" idx="10"/>
          </p:nvPr>
        </p:nvSpPr>
        <p:spPr/>
        <p:txBody>
          <a:bodyPr/>
          <a:lstStyle/>
          <a:p>
            <a:fld id="{ECBF43F0-6413-454A-A392-99B9396645A6}" type="datetime1">
              <a:rPr lang="fr-FR" smtClean="0"/>
              <a:t>27/01/2022</a:t>
            </a:fld>
            <a:endParaRPr lang="fr-FR"/>
          </a:p>
        </p:txBody>
      </p:sp>
      <p:sp>
        <p:nvSpPr>
          <p:cNvPr id="6" name="Espace réservé du pied de page 5">
            <a:extLst>
              <a:ext uri="{FF2B5EF4-FFF2-40B4-BE49-F238E27FC236}">
                <a16:creationId xmlns:a16="http://schemas.microsoft.com/office/drawing/2014/main" id="{8AD8B914-0989-4AC3-ADA9-25825CBB6496}"/>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7A0657AA-0280-4B8F-9C2C-9A7C37EC6786}"/>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92004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D8D3A-3381-4846-8737-76E822AA663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E8B6C60-9C83-46C3-A3B1-46D910962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08F5FA9-DD70-4947-8F87-E39381367FA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8C1ECF0-7D6D-4EBB-B399-47B05F6D31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77C323F-5FAA-4434-9363-490E375BFE3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3DCBAA-342B-4171-8A1D-379C8A66D772}"/>
              </a:ext>
            </a:extLst>
          </p:cNvPr>
          <p:cNvSpPr>
            <a:spLocks noGrp="1"/>
          </p:cNvSpPr>
          <p:nvPr>
            <p:ph type="dt" sz="half" idx="10"/>
          </p:nvPr>
        </p:nvSpPr>
        <p:spPr/>
        <p:txBody>
          <a:bodyPr/>
          <a:lstStyle/>
          <a:p>
            <a:fld id="{023ED0CE-3719-464C-94AC-8A39C511C6DF}" type="datetime1">
              <a:rPr lang="fr-FR" smtClean="0"/>
              <a:t>27/01/2022</a:t>
            </a:fld>
            <a:endParaRPr lang="fr-FR"/>
          </a:p>
        </p:txBody>
      </p:sp>
      <p:sp>
        <p:nvSpPr>
          <p:cNvPr id="8" name="Espace réservé du pied de page 7">
            <a:extLst>
              <a:ext uri="{FF2B5EF4-FFF2-40B4-BE49-F238E27FC236}">
                <a16:creationId xmlns:a16="http://schemas.microsoft.com/office/drawing/2014/main" id="{4A6CF428-7AB8-49A7-88EE-44B219039564}"/>
              </a:ext>
            </a:extLst>
          </p:cNvPr>
          <p:cNvSpPr>
            <a:spLocks noGrp="1"/>
          </p:cNvSpPr>
          <p:nvPr>
            <p:ph type="ftr" sz="quarter" idx="11"/>
          </p:nvPr>
        </p:nvSpPr>
        <p:spPr/>
        <p:txBody>
          <a:bodyPr/>
          <a:lstStyle/>
          <a:p>
            <a:r>
              <a:rPr lang="fr-FR"/>
              <a:t>Initiation smartphone - 3/5 paramètres, messages, photos et autres gourmandises !</a:t>
            </a:r>
          </a:p>
        </p:txBody>
      </p:sp>
      <p:sp>
        <p:nvSpPr>
          <p:cNvPr id="9" name="Espace réservé du numéro de diapositive 8">
            <a:extLst>
              <a:ext uri="{FF2B5EF4-FFF2-40B4-BE49-F238E27FC236}">
                <a16:creationId xmlns:a16="http://schemas.microsoft.com/office/drawing/2014/main" id="{2A85A5AC-26B4-4870-A3A6-A0E9385EED11}"/>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79034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43A58-4E30-4303-B19A-256004C566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F0E751B-6883-4F36-BE84-0BA622F0FE43}"/>
              </a:ext>
            </a:extLst>
          </p:cNvPr>
          <p:cNvSpPr>
            <a:spLocks noGrp="1"/>
          </p:cNvSpPr>
          <p:nvPr>
            <p:ph type="dt" sz="half" idx="10"/>
          </p:nvPr>
        </p:nvSpPr>
        <p:spPr/>
        <p:txBody>
          <a:bodyPr/>
          <a:lstStyle/>
          <a:p>
            <a:fld id="{3EA12132-8142-4E83-8296-71F3A7EDF82A}" type="datetime1">
              <a:rPr lang="fr-FR" smtClean="0"/>
              <a:t>27/01/2022</a:t>
            </a:fld>
            <a:endParaRPr lang="fr-FR"/>
          </a:p>
        </p:txBody>
      </p:sp>
      <p:sp>
        <p:nvSpPr>
          <p:cNvPr id="4" name="Espace réservé du pied de page 3">
            <a:extLst>
              <a:ext uri="{FF2B5EF4-FFF2-40B4-BE49-F238E27FC236}">
                <a16:creationId xmlns:a16="http://schemas.microsoft.com/office/drawing/2014/main" id="{FED3962A-BD4A-42A5-872A-239FE452C2B7}"/>
              </a:ext>
            </a:extLst>
          </p:cNvPr>
          <p:cNvSpPr>
            <a:spLocks noGrp="1"/>
          </p:cNvSpPr>
          <p:nvPr>
            <p:ph type="ftr" sz="quarter" idx="11"/>
          </p:nvPr>
        </p:nvSpPr>
        <p:spPr/>
        <p:txBody>
          <a:bodyPr/>
          <a:lstStyle/>
          <a:p>
            <a:r>
              <a:rPr lang="fr-FR"/>
              <a:t>Initiation smartphone - 3/5 paramètres, messages, photos et autres gourmandises !</a:t>
            </a:r>
          </a:p>
        </p:txBody>
      </p:sp>
      <p:sp>
        <p:nvSpPr>
          <p:cNvPr id="5" name="Espace réservé du numéro de diapositive 4">
            <a:extLst>
              <a:ext uri="{FF2B5EF4-FFF2-40B4-BE49-F238E27FC236}">
                <a16:creationId xmlns:a16="http://schemas.microsoft.com/office/drawing/2014/main" id="{A330724E-FB2F-4FF1-B323-04FCF6C55FBA}"/>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33075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58B1B-0325-4E0A-A8EF-826D5C22A7EA}"/>
              </a:ext>
            </a:extLst>
          </p:cNvPr>
          <p:cNvSpPr>
            <a:spLocks noGrp="1"/>
          </p:cNvSpPr>
          <p:nvPr>
            <p:ph type="dt" sz="half" idx="10"/>
          </p:nvPr>
        </p:nvSpPr>
        <p:spPr/>
        <p:txBody>
          <a:bodyPr/>
          <a:lstStyle/>
          <a:p>
            <a:fld id="{A9F3E8B1-C602-4AE0-AF5C-DF41EB1FAE3C}" type="datetime1">
              <a:rPr lang="fr-FR" smtClean="0"/>
              <a:t>27/01/2022</a:t>
            </a:fld>
            <a:endParaRPr lang="fr-FR"/>
          </a:p>
        </p:txBody>
      </p:sp>
      <p:sp>
        <p:nvSpPr>
          <p:cNvPr id="3" name="Espace réservé du pied de page 2">
            <a:extLst>
              <a:ext uri="{FF2B5EF4-FFF2-40B4-BE49-F238E27FC236}">
                <a16:creationId xmlns:a16="http://schemas.microsoft.com/office/drawing/2014/main" id="{E122CCE7-3A6F-4E58-9E5F-545E0266B03C}"/>
              </a:ext>
            </a:extLst>
          </p:cNvPr>
          <p:cNvSpPr>
            <a:spLocks noGrp="1"/>
          </p:cNvSpPr>
          <p:nvPr>
            <p:ph type="ftr" sz="quarter" idx="11"/>
          </p:nvPr>
        </p:nvSpPr>
        <p:spPr/>
        <p:txBody>
          <a:bodyPr/>
          <a:lstStyle/>
          <a:p>
            <a:r>
              <a:rPr lang="fr-FR"/>
              <a:t>Initiation smartphone - 3/5 paramètres, messages, photos et autres gourmandises !</a:t>
            </a:r>
          </a:p>
        </p:txBody>
      </p:sp>
      <p:sp>
        <p:nvSpPr>
          <p:cNvPr id="4" name="Espace réservé du numéro de diapositive 3">
            <a:extLst>
              <a:ext uri="{FF2B5EF4-FFF2-40B4-BE49-F238E27FC236}">
                <a16:creationId xmlns:a16="http://schemas.microsoft.com/office/drawing/2014/main" id="{DDF23B85-5A84-4F9F-B8D4-DAA15DA125BB}"/>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39295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FD0983-9EFF-45BC-9830-3A558DDFC8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3F5F57E-559F-484A-B3A9-68A45E208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9FA4F3E-0118-462A-900D-27189FC67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41393B3-9B3F-4F07-9F7D-E88A34148635}"/>
              </a:ext>
            </a:extLst>
          </p:cNvPr>
          <p:cNvSpPr>
            <a:spLocks noGrp="1"/>
          </p:cNvSpPr>
          <p:nvPr>
            <p:ph type="dt" sz="half" idx="10"/>
          </p:nvPr>
        </p:nvSpPr>
        <p:spPr/>
        <p:txBody>
          <a:bodyPr/>
          <a:lstStyle/>
          <a:p>
            <a:fld id="{0C17545E-9A16-4DEB-AA61-38A9CC73676B}" type="datetime1">
              <a:rPr lang="fr-FR" smtClean="0"/>
              <a:t>27/01/2022</a:t>
            </a:fld>
            <a:endParaRPr lang="fr-FR"/>
          </a:p>
        </p:txBody>
      </p:sp>
      <p:sp>
        <p:nvSpPr>
          <p:cNvPr id="6" name="Espace réservé du pied de page 5">
            <a:extLst>
              <a:ext uri="{FF2B5EF4-FFF2-40B4-BE49-F238E27FC236}">
                <a16:creationId xmlns:a16="http://schemas.microsoft.com/office/drawing/2014/main" id="{ACF7097E-5E7C-4215-9F77-2ECF99560F1E}"/>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58D8F6FB-76E4-4483-9E70-6CA63C46D3CA}"/>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692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5DB55-F4B0-4FC2-9623-4EFDD3F630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AC3D158-08FF-4AB9-9C61-6EFC0F584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C87298-534C-4CF2-9365-C098FA25E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235947-D339-4DC7-A7D1-01BB17A83732}"/>
              </a:ext>
            </a:extLst>
          </p:cNvPr>
          <p:cNvSpPr>
            <a:spLocks noGrp="1"/>
          </p:cNvSpPr>
          <p:nvPr>
            <p:ph type="dt" sz="half" idx="10"/>
          </p:nvPr>
        </p:nvSpPr>
        <p:spPr/>
        <p:txBody>
          <a:bodyPr/>
          <a:lstStyle/>
          <a:p>
            <a:fld id="{14805BA6-CD9F-4BE4-801E-CA9A2985A1E4}" type="datetime1">
              <a:rPr lang="fr-FR" smtClean="0"/>
              <a:t>27/01/2022</a:t>
            </a:fld>
            <a:endParaRPr lang="fr-FR"/>
          </a:p>
        </p:txBody>
      </p:sp>
      <p:sp>
        <p:nvSpPr>
          <p:cNvPr id="6" name="Espace réservé du pied de page 5">
            <a:extLst>
              <a:ext uri="{FF2B5EF4-FFF2-40B4-BE49-F238E27FC236}">
                <a16:creationId xmlns:a16="http://schemas.microsoft.com/office/drawing/2014/main" id="{91012F52-E59A-4BC0-B2AD-D42E47B452F0}"/>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8BA0F361-8985-4C58-85B5-58E54D0E15A8}"/>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0273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A6243-CBB1-4F56-B125-D3E3DF5A7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B43CA7-4E45-4478-B797-2454A25D2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4908BF-0123-4EC3-9594-EDF9B0BE3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0F1C3-1043-4133-93D6-B019E05FB9B1}" type="datetime1">
              <a:rPr lang="fr-FR" smtClean="0"/>
              <a:t>27/01/2022</a:t>
            </a:fld>
            <a:endParaRPr lang="fr-FR"/>
          </a:p>
        </p:txBody>
      </p:sp>
      <p:sp>
        <p:nvSpPr>
          <p:cNvPr id="5" name="Espace réservé du pied de page 4">
            <a:extLst>
              <a:ext uri="{FF2B5EF4-FFF2-40B4-BE49-F238E27FC236}">
                <a16:creationId xmlns:a16="http://schemas.microsoft.com/office/drawing/2014/main" id="{1127840F-5558-4EB4-8B86-403AD74D6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394AA6EB-1380-4792-8DCE-A7F1DDD9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496C-A674-488F-82D3-A6592634C02D}" type="slidenum">
              <a:rPr lang="fr-FR" smtClean="0"/>
              <a:t>‹N°›</a:t>
            </a:fld>
            <a:endParaRPr lang="fr-FR"/>
          </a:p>
        </p:txBody>
      </p:sp>
    </p:spTree>
    <p:extLst>
      <p:ext uri="{BB962C8B-B14F-4D97-AF65-F5344CB8AC3E}">
        <p14:creationId xmlns:p14="http://schemas.microsoft.com/office/powerpoint/2010/main" val="49821797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wikipedia.org/wiki/Application_we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llocine.f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lesbonsclics.f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5059C4-780F-4D21-9161-0852A15280CC}"/>
              </a:ext>
            </a:extLst>
          </p:cNvPr>
          <p:cNvSpPr/>
          <p:nvPr/>
        </p:nvSpPr>
        <p:spPr>
          <a:xfrm>
            <a:off x="427839" y="385894"/>
            <a:ext cx="11308359" cy="60232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1FA5E5-CBB9-48CD-86BD-C304011F9941}"/>
              </a:ext>
            </a:extLst>
          </p:cNvPr>
          <p:cNvSpPr>
            <a:spLocks noGrp="1"/>
          </p:cNvSpPr>
          <p:nvPr>
            <p:ph type="ctrTitle"/>
          </p:nvPr>
        </p:nvSpPr>
        <p:spPr>
          <a:xfrm>
            <a:off x="1524000" y="1695414"/>
            <a:ext cx="9144000" cy="1655762"/>
          </a:xfrm>
        </p:spPr>
        <p:txBody>
          <a:bodyPr>
            <a:normAutofit fontScale="90000"/>
          </a:bodyPr>
          <a:lstStyle/>
          <a:p>
            <a:r>
              <a:rPr lang="fr-FR" b="1" dirty="0">
                <a:solidFill>
                  <a:schemeClr val="bg1"/>
                </a:solidFill>
              </a:rPr>
              <a:t>Bienvenue</a:t>
            </a:r>
            <a:br>
              <a:rPr lang="fr-FR" b="1" dirty="0">
                <a:solidFill>
                  <a:schemeClr val="bg1"/>
                </a:solidFill>
              </a:rPr>
            </a:br>
            <a:r>
              <a:rPr lang="fr-FR" b="1" dirty="0">
                <a:solidFill>
                  <a:schemeClr val="bg1"/>
                </a:solidFill>
              </a:rPr>
              <a:t>aux ateliers de prise en main</a:t>
            </a:r>
          </a:p>
        </p:txBody>
      </p:sp>
      <p:sp>
        <p:nvSpPr>
          <p:cNvPr id="3" name="Sous-titre 2">
            <a:extLst>
              <a:ext uri="{FF2B5EF4-FFF2-40B4-BE49-F238E27FC236}">
                <a16:creationId xmlns:a16="http://schemas.microsoft.com/office/drawing/2014/main" id="{B237D401-9BEA-4B36-8A7D-0D05DC249CC9}"/>
              </a:ext>
            </a:extLst>
          </p:cNvPr>
          <p:cNvSpPr>
            <a:spLocks noGrp="1"/>
          </p:cNvSpPr>
          <p:nvPr>
            <p:ph type="subTitle" idx="1"/>
          </p:nvPr>
        </p:nvSpPr>
        <p:spPr>
          <a:xfrm>
            <a:off x="1524000" y="3397541"/>
            <a:ext cx="9144000" cy="760956"/>
          </a:xfrm>
        </p:spPr>
        <p:txBody>
          <a:bodyPr>
            <a:normAutofit/>
          </a:bodyPr>
          <a:lstStyle/>
          <a:p>
            <a:r>
              <a:rPr lang="fr-FR" sz="3200" dirty="0">
                <a:solidFill>
                  <a:schemeClr val="bg1"/>
                </a:solidFill>
              </a:rPr>
              <a:t>Se familiariser avec le smartphone</a:t>
            </a:r>
          </a:p>
        </p:txBody>
      </p:sp>
      <p:pic>
        <p:nvPicPr>
          <p:cNvPr id="9" name="Image 8">
            <a:extLst>
              <a:ext uri="{FF2B5EF4-FFF2-40B4-BE49-F238E27FC236}">
                <a16:creationId xmlns:a16="http://schemas.microsoft.com/office/drawing/2014/main" id="{AF648D56-6D1B-4EBA-B38B-3B91D6FD9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01" y="5651747"/>
            <a:ext cx="2741433" cy="632433"/>
          </a:xfrm>
          <a:prstGeom prst="rect">
            <a:avLst/>
          </a:prstGeom>
        </p:spPr>
      </p:pic>
    </p:spTree>
    <p:extLst>
      <p:ext uri="{BB962C8B-B14F-4D97-AF65-F5344CB8AC3E}">
        <p14:creationId xmlns:p14="http://schemas.microsoft.com/office/powerpoint/2010/main" val="317226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9544AE-FD3F-4D4D-B02C-FED401D33911}"/>
              </a:ext>
            </a:extLst>
          </p:cNvPr>
          <p:cNvPicPr>
            <a:picLocks noChangeAspect="1"/>
          </p:cNvPicPr>
          <p:nvPr/>
        </p:nvPicPr>
        <p:blipFill>
          <a:blip r:embed="rId3"/>
          <a:stretch>
            <a:fillRect/>
          </a:stretch>
        </p:blipFill>
        <p:spPr>
          <a:xfrm>
            <a:off x="2221880" y="328049"/>
            <a:ext cx="7748240" cy="6028301"/>
          </a:xfrm>
          <a:prstGeom prst="rect">
            <a:avLst/>
          </a:prstGeom>
        </p:spPr>
      </p:pic>
    </p:spTree>
    <p:extLst>
      <p:ext uri="{BB962C8B-B14F-4D97-AF65-F5344CB8AC3E}">
        <p14:creationId xmlns:p14="http://schemas.microsoft.com/office/powerpoint/2010/main" val="156731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28E59DA-30D1-42EC-AAF7-7627065E4421}"/>
              </a:ext>
            </a:extLst>
          </p:cNvPr>
          <p:cNvPicPr>
            <a:picLocks noChangeAspect="1"/>
          </p:cNvPicPr>
          <p:nvPr/>
        </p:nvPicPr>
        <p:blipFill>
          <a:blip r:embed="rId3"/>
          <a:stretch>
            <a:fillRect/>
          </a:stretch>
        </p:blipFill>
        <p:spPr>
          <a:xfrm>
            <a:off x="2030700" y="136525"/>
            <a:ext cx="8130599" cy="6330764"/>
          </a:xfrm>
          <a:prstGeom prst="rect">
            <a:avLst/>
          </a:prstGeom>
        </p:spPr>
      </p:pic>
    </p:spTree>
    <p:extLst>
      <p:ext uri="{BB962C8B-B14F-4D97-AF65-F5344CB8AC3E}">
        <p14:creationId xmlns:p14="http://schemas.microsoft.com/office/powerpoint/2010/main" val="255625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9DD91A3-0151-4B22-BD48-DE8BDE1F1D8B}"/>
              </a:ext>
            </a:extLst>
          </p:cNvPr>
          <p:cNvPicPr>
            <a:picLocks noChangeAspect="1"/>
          </p:cNvPicPr>
          <p:nvPr/>
        </p:nvPicPr>
        <p:blipFill>
          <a:blip r:embed="rId3"/>
          <a:stretch>
            <a:fillRect/>
          </a:stretch>
        </p:blipFill>
        <p:spPr>
          <a:xfrm>
            <a:off x="2131595" y="136525"/>
            <a:ext cx="7928810" cy="6135079"/>
          </a:xfrm>
          <a:prstGeom prst="rect">
            <a:avLst/>
          </a:prstGeom>
        </p:spPr>
      </p:pic>
    </p:spTree>
    <p:extLst>
      <p:ext uri="{BB962C8B-B14F-4D97-AF65-F5344CB8AC3E}">
        <p14:creationId xmlns:p14="http://schemas.microsoft.com/office/powerpoint/2010/main" val="80433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2766218"/>
            <a:ext cx="10515600" cy="1325563"/>
          </a:xfrm>
          <a:solidFill>
            <a:srgbClr val="92D050"/>
          </a:solidFill>
          <a:ln>
            <a:solidFill>
              <a:srgbClr val="92D050"/>
            </a:solidFill>
          </a:ln>
        </p:spPr>
        <p:txBody>
          <a:bodyPr>
            <a:normAutofit/>
          </a:bodyPr>
          <a:lstStyle/>
          <a:p>
            <a:pPr algn="ctr"/>
            <a:r>
              <a:rPr lang="fr-FR" b="1" dirty="0">
                <a:solidFill>
                  <a:schemeClr val="bg1"/>
                </a:solidFill>
              </a:rPr>
              <a:t>À quoi peut servir internet ?</a:t>
            </a:r>
          </a:p>
        </p:txBody>
      </p:sp>
    </p:spTree>
    <p:extLst>
      <p:ext uri="{BB962C8B-B14F-4D97-AF65-F5344CB8AC3E}">
        <p14:creationId xmlns:p14="http://schemas.microsoft.com/office/powerpoint/2010/main" val="427809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p:txBody>
          <a:bodyPr>
            <a:normAutofit/>
          </a:bodyPr>
          <a:lstStyle/>
          <a:p>
            <a:pPr algn="ctr"/>
            <a:r>
              <a:rPr lang="fr-FR" sz="4000" b="1" dirty="0">
                <a:solidFill>
                  <a:srgbClr val="92D050"/>
                </a:solidFill>
              </a:rPr>
              <a:t>Internet</a:t>
            </a:r>
            <a:r>
              <a:rPr lang="fr-FR" sz="4000" dirty="0"/>
              <a:t>, un océan d’informations</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193F1A31-6DDC-4374-BB66-68BE9633CCFE}"/>
              </a:ext>
            </a:extLst>
          </p:cNvPr>
          <p:cNvSpPr>
            <a:spLocks noGrp="1"/>
          </p:cNvSpPr>
          <p:nvPr>
            <p:ph idx="1"/>
          </p:nvPr>
        </p:nvSpPr>
        <p:spPr>
          <a:xfrm>
            <a:off x="2739934" y="2656815"/>
            <a:ext cx="6712131" cy="1993962"/>
          </a:xfrm>
        </p:spPr>
        <p:txBody>
          <a:bodyPr>
            <a:normAutofit/>
          </a:bodyPr>
          <a:lstStyle/>
          <a:p>
            <a:pPr marL="0" indent="0">
              <a:buNone/>
            </a:pPr>
            <a:r>
              <a:rPr lang="fr-FR" dirty="0"/>
              <a:t>🌐 On compare souvent internet à une toile d’araignée qui relie des milliers d’appareils connectés (ordinateurs, smartphone, tablettes…) entre eux à travers la planète.</a:t>
            </a:r>
          </a:p>
        </p:txBody>
      </p:sp>
    </p:spTree>
    <p:extLst>
      <p:ext uri="{BB962C8B-B14F-4D97-AF65-F5344CB8AC3E}">
        <p14:creationId xmlns:p14="http://schemas.microsoft.com/office/powerpoint/2010/main" val="321230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p:txBody>
          <a:bodyPr>
            <a:normAutofit/>
          </a:bodyPr>
          <a:lstStyle/>
          <a:p>
            <a:pPr algn="ctr"/>
            <a:r>
              <a:rPr lang="fr-FR" sz="4000" b="1" dirty="0">
                <a:solidFill>
                  <a:srgbClr val="92D050"/>
                </a:solidFill>
              </a:rPr>
              <a:t>Internet</a:t>
            </a:r>
            <a:r>
              <a:rPr lang="fr-FR" sz="4000" dirty="0"/>
              <a:t>, un océan d’informations</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193F1A31-6DDC-4374-BB66-68BE9633CCFE}"/>
              </a:ext>
            </a:extLst>
          </p:cNvPr>
          <p:cNvSpPr>
            <a:spLocks noGrp="1"/>
          </p:cNvSpPr>
          <p:nvPr>
            <p:ph idx="1"/>
          </p:nvPr>
        </p:nvSpPr>
        <p:spPr>
          <a:xfrm>
            <a:off x="2140675" y="2402290"/>
            <a:ext cx="7910649" cy="3321485"/>
          </a:xfrm>
        </p:spPr>
        <p:txBody>
          <a:bodyPr>
            <a:normAutofit/>
          </a:bodyPr>
          <a:lstStyle/>
          <a:p>
            <a:pPr marL="0" indent="0" algn="ctr">
              <a:buNone/>
            </a:pPr>
            <a:r>
              <a:rPr lang="fr-FR" dirty="0"/>
              <a:t>💡 Imaginez un océan avec des îles et des bateaux : </a:t>
            </a:r>
          </a:p>
          <a:p>
            <a:pPr marL="0" indent="0" algn="ctr">
              <a:buNone/>
            </a:pPr>
            <a:br>
              <a:rPr lang="fr-FR" dirty="0"/>
            </a:br>
            <a:r>
              <a:rPr lang="fr-FR" dirty="0"/>
              <a:t>🌐 Internet 👉 océan  🌊</a:t>
            </a:r>
          </a:p>
          <a:p>
            <a:pPr marL="0" indent="0" algn="ctr">
              <a:buNone/>
            </a:pPr>
            <a:r>
              <a:rPr lang="fr-FR" dirty="0"/>
              <a:t>Sites internet 👉 îles</a:t>
            </a:r>
          </a:p>
          <a:p>
            <a:pPr marL="0" indent="0" algn="ctr">
              <a:buNone/>
            </a:pPr>
            <a:endParaRPr lang="fr-FR" dirty="0"/>
          </a:p>
          <a:p>
            <a:pPr marL="0" indent="0" algn="ctr">
              <a:buNone/>
            </a:pPr>
            <a:r>
              <a:rPr lang="fr-FR" dirty="0"/>
              <a:t>Pour traverser l’océan internet et visiter les iles, on utilise les </a:t>
            </a:r>
            <a:r>
              <a:rPr lang="fr-FR" b="1" dirty="0">
                <a:solidFill>
                  <a:srgbClr val="92D050"/>
                </a:solidFill>
              </a:rPr>
              <a:t>navigateurs</a:t>
            </a:r>
            <a:r>
              <a:rPr lang="fr-FR" b="1" dirty="0">
                <a:solidFill>
                  <a:srgbClr val="00B0F0"/>
                </a:solidFill>
              </a:rPr>
              <a:t> 🚢</a:t>
            </a:r>
          </a:p>
        </p:txBody>
      </p:sp>
    </p:spTree>
    <p:extLst>
      <p:ext uri="{BB962C8B-B14F-4D97-AF65-F5344CB8AC3E}">
        <p14:creationId xmlns:p14="http://schemas.microsoft.com/office/powerpoint/2010/main" val="1147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Les</a:t>
            </a:r>
            <a:r>
              <a:rPr lang="fr-FR" sz="4000" b="1" dirty="0">
                <a:solidFill>
                  <a:srgbClr val="00B0F0"/>
                </a:solidFill>
              </a:rPr>
              <a:t> </a:t>
            </a:r>
            <a:r>
              <a:rPr lang="fr-FR" sz="4000" b="1" dirty="0">
                <a:solidFill>
                  <a:srgbClr val="92D050"/>
                </a:solidFill>
              </a:rPr>
              <a:t>Navigateurs</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FFBD59"/>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5B933B5-4355-40A2-A656-253479027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153" y="1211534"/>
            <a:ext cx="7619047" cy="5079365"/>
          </a:xfrm>
          <a:prstGeom prst="rect">
            <a:avLst/>
          </a:prstGeom>
        </p:spPr>
      </p:pic>
      <p:pic>
        <p:nvPicPr>
          <p:cNvPr id="13" name="Image 12">
            <a:extLst>
              <a:ext uri="{FF2B5EF4-FFF2-40B4-BE49-F238E27FC236}">
                <a16:creationId xmlns:a16="http://schemas.microsoft.com/office/drawing/2014/main" id="{6BEDC7AA-6690-44CE-A6EA-05EA5B65A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630" y="1391014"/>
            <a:ext cx="2201770" cy="2201770"/>
          </a:xfrm>
          <a:prstGeom prst="rect">
            <a:avLst/>
          </a:prstGeom>
        </p:spPr>
      </p:pic>
    </p:spTree>
    <p:extLst>
      <p:ext uri="{BB962C8B-B14F-4D97-AF65-F5344CB8AC3E}">
        <p14:creationId xmlns:p14="http://schemas.microsoft.com/office/powerpoint/2010/main" val="150936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Les</a:t>
            </a:r>
            <a:r>
              <a:rPr lang="fr-FR" sz="4000" b="1" dirty="0">
                <a:solidFill>
                  <a:srgbClr val="00B0F0"/>
                </a:solidFill>
              </a:rPr>
              <a:t> </a:t>
            </a:r>
            <a:r>
              <a:rPr lang="fr-FR" sz="4000" b="1" dirty="0">
                <a:solidFill>
                  <a:srgbClr val="92D050"/>
                </a:solidFill>
              </a:rPr>
              <a:t>Navigateurs</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5B933B5-4355-40A2-A656-253479027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153" y="1211534"/>
            <a:ext cx="7619047" cy="5079365"/>
          </a:xfrm>
          <a:prstGeom prst="rect">
            <a:avLst/>
          </a:prstGeom>
        </p:spPr>
      </p:pic>
      <p:pic>
        <p:nvPicPr>
          <p:cNvPr id="13" name="Image 12">
            <a:extLst>
              <a:ext uri="{FF2B5EF4-FFF2-40B4-BE49-F238E27FC236}">
                <a16:creationId xmlns:a16="http://schemas.microsoft.com/office/drawing/2014/main" id="{6BEDC7AA-6690-44CE-A6EA-05EA5B65A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153" y="3757505"/>
            <a:ext cx="2453508" cy="2453508"/>
          </a:xfrm>
          <a:prstGeom prst="rect">
            <a:avLst/>
          </a:prstGeom>
          <a:solidFill>
            <a:schemeClr val="bg1"/>
          </a:solidFill>
        </p:spPr>
      </p:pic>
      <p:sp>
        <p:nvSpPr>
          <p:cNvPr id="3" name="ZoneTexte 2">
            <a:extLst>
              <a:ext uri="{FF2B5EF4-FFF2-40B4-BE49-F238E27FC236}">
                <a16:creationId xmlns:a16="http://schemas.microsoft.com/office/drawing/2014/main" id="{453DB40C-7E86-43AE-8543-819A78B277B9}"/>
              </a:ext>
            </a:extLst>
          </p:cNvPr>
          <p:cNvSpPr txBox="1"/>
          <p:nvPr/>
        </p:nvSpPr>
        <p:spPr>
          <a:xfrm>
            <a:off x="2209800" y="5921567"/>
            <a:ext cx="914400" cy="369332"/>
          </a:xfrm>
          <a:prstGeom prst="rect">
            <a:avLst/>
          </a:prstGeom>
          <a:noFill/>
        </p:spPr>
        <p:txBody>
          <a:bodyPr wrap="square" rtlCol="0">
            <a:spAutoFit/>
          </a:bodyPr>
          <a:lstStyle/>
          <a:p>
            <a:r>
              <a:rPr lang="fr-FR" b="1" dirty="0"/>
              <a:t>Edge</a:t>
            </a:r>
          </a:p>
        </p:txBody>
      </p:sp>
      <p:sp>
        <p:nvSpPr>
          <p:cNvPr id="10" name="ZoneTexte 9">
            <a:extLst>
              <a:ext uri="{FF2B5EF4-FFF2-40B4-BE49-F238E27FC236}">
                <a16:creationId xmlns:a16="http://schemas.microsoft.com/office/drawing/2014/main" id="{52847B19-A9B4-46E1-B41E-0FCE4A9CED57}"/>
              </a:ext>
            </a:extLst>
          </p:cNvPr>
          <p:cNvSpPr txBox="1"/>
          <p:nvPr/>
        </p:nvSpPr>
        <p:spPr>
          <a:xfrm>
            <a:off x="2892014" y="1551553"/>
            <a:ext cx="1095523" cy="646331"/>
          </a:xfrm>
          <a:prstGeom prst="rect">
            <a:avLst/>
          </a:prstGeom>
          <a:noFill/>
        </p:spPr>
        <p:txBody>
          <a:bodyPr wrap="square" rtlCol="0">
            <a:spAutoFit/>
          </a:bodyPr>
          <a:lstStyle/>
          <a:p>
            <a:r>
              <a:rPr lang="fr-FR" b="1" dirty="0"/>
              <a:t>Internet </a:t>
            </a:r>
          </a:p>
          <a:p>
            <a:r>
              <a:rPr lang="fr-FR" b="1" dirty="0"/>
              <a:t>explorer</a:t>
            </a:r>
          </a:p>
        </p:txBody>
      </p:sp>
      <p:sp>
        <p:nvSpPr>
          <p:cNvPr id="12" name="ZoneTexte 11">
            <a:extLst>
              <a:ext uri="{FF2B5EF4-FFF2-40B4-BE49-F238E27FC236}">
                <a16:creationId xmlns:a16="http://schemas.microsoft.com/office/drawing/2014/main" id="{0BC5ABB7-330C-4063-BEB0-C171534C16BA}"/>
              </a:ext>
            </a:extLst>
          </p:cNvPr>
          <p:cNvSpPr txBox="1"/>
          <p:nvPr/>
        </p:nvSpPr>
        <p:spPr>
          <a:xfrm>
            <a:off x="8832122" y="1733989"/>
            <a:ext cx="1980247" cy="369332"/>
          </a:xfrm>
          <a:prstGeom prst="rect">
            <a:avLst/>
          </a:prstGeom>
          <a:noFill/>
        </p:spPr>
        <p:txBody>
          <a:bodyPr wrap="square" rtlCol="0">
            <a:spAutoFit/>
          </a:bodyPr>
          <a:lstStyle/>
          <a:p>
            <a:r>
              <a:rPr lang="fr-FR" b="1" dirty="0"/>
              <a:t>Mozilla</a:t>
            </a:r>
          </a:p>
        </p:txBody>
      </p:sp>
      <p:sp>
        <p:nvSpPr>
          <p:cNvPr id="14" name="ZoneTexte 13">
            <a:extLst>
              <a:ext uri="{FF2B5EF4-FFF2-40B4-BE49-F238E27FC236}">
                <a16:creationId xmlns:a16="http://schemas.microsoft.com/office/drawing/2014/main" id="{E313DCF9-9893-41A7-9A8C-8C625014F935}"/>
              </a:ext>
            </a:extLst>
          </p:cNvPr>
          <p:cNvSpPr txBox="1"/>
          <p:nvPr/>
        </p:nvSpPr>
        <p:spPr>
          <a:xfrm>
            <a:off x="9187039" y="6013900"/>
            <a:ext cx="795161" cy="369332"/>
          </a:xfrm>
          <a:prstGeom prst="rect">
            <a:avLst/>
          </a:prstGeom>
          <a:noFill/>
        </p:spPr>
        <p:txBody>
          <a:bodyPr wrap="square" rtlCol="0">
            <a:spAutoFit/>
          </a:bodyPr>
          <a:lstStyle/>
          <a:p>
            <a:r>
              <a:rPr lang="fr-FR" b="1" dirty="0"/>
              <a:t>Safari</a:t>
            </a:r>
          </a:p>
        </p:txBody>
      </p:sp>
      <p:sp>
        <p:nvSpPr>
          <p:cNvPr id="15" name="ZoneTexte 14">
            <a:extLst>
              <a:ext uri="{FF2B5EF4-FFF2-40B4-BE49-F238E27FC236}">
                <a16:creationId xmlns:a16="http://schemas.microsoft.com/office/drawing/2014/main" id="{D740C380-E826-49D7-AD54-9AA518B02660}"/>
              </a:ext>
            </a:extLst>
          </p:cNvPr>
          <p:cNvSpPr txBox="1"/>
          <p:nvPr/>
        </p:nvSpPr>
        <p:spPr>
          <a:xfrm>
            <a:off x="5646830" y="6106233"/>
            <a:ext cx="1980247" cy="369332"/>
          </a:xfrm>
          <a:prstGeom prst="rect">
            <a:avLst/>
          </a:prstGeom>
          <a:noFill/>
        </p:spPr>
        <p:txBody>
          <a:bodyPr wrap="square" rtlCol="0">
            <a:spAutoFit/>
          </a:bodyPr>
          <a:lstStyle/>
          <a:p>
            <a:r>
              <a:rPr lang="fr-FR" b="1" dirty="0"/>
              <a:t>Chrome</a:t>
            </a:r>
          </a:p>
        </p:txBody>
      </p:sp>
    </p:spTree>
    <p:extLst>
      <p:ext uri="{BB962C8B-B14F-4D97-AF65-F5344CB8AC3E}">
        <p14:creationId xmlns:p14="http://schemas.microsoft.com/office/powerpoint/2010/main" val="117964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693A4F34-CDE8-4A77-9F7D-BF5938A64251}"/>
              </a:ext>
            </a:extLst>
          </p:cNvPr>
          <p:cNvGrpSpPr/>
          <p:nvPr/>
        </p:nvGrpSpPr>
        <p:grpSpPr>
          <a:xfrm>
            <a:off x="3252381" y="1243700"/>
            <a:ext cx="5004006" cy="5030992"/>
            <a:chOff x="3800781" y="1325564"/>
            <a:chExt cx="5004006" cy="5030992"/>
          </a:xfrm>
        </p:grpSpPr>
        <p:pic>
          <p:nvPicPr>
            <p:cNvPr id="6" name="Image 5">
              <a:extLst>
                <a:ext uri="{FF2B5EF4-FFF2-40B4-BE49-F238E27FC236}">
                  <a16:creationId xmlns:a16="http://schemas.microsoft.com/office/drawing/2014/main" id="{6A90BB18-7C5E-41BF-924F-2EFCE3EE68DA}"/>
                </a:ext>
              </a:extLst>
            </p:cNvPr>
            <p:cNvPicPr>
              <a:picLocks noChangeAspect="1"/>
            </p:cNvPicPr>
            <p:nvPr/>
          </p:nvPicPr>
          <p:blipFill rotWithShape="1">
            <a:blip r:embed="rId3">
              <a:extLst>
                <a:ext uri="{28A0092B-C50C-407E-A947-70E740481C1C}">
                  <a14:useLocalDpi xmlns:a14="http://schemas.microsoft.com/office/drawing/2010/main" val="0"/>
                </a:ext>
              </a:extLst>
            </a:blip>
            <a:srcRect b="54758"/>
            <a:stretch/>
          </p:blipFill>
          <p:spPr>
            <a:xfrm>
              <a:off x="3800781" y="1325564"/>
              <a:ext cx="5004006" cy="5030992"/>
            </a:xfrm>
            <a:prstGeom prst="rect">
              <a:avLst/>
            </a:prstGeom>
          </p:spPr>
        </p:pic>
        <p:sp>
          <p:nvSpPr>
            <p:cNvPr id="25" name="Ellipse 24">
              <a:extLst>
                <a:ext uri="{FF2B5EF4-FFF2-40B4-BE49-F238E27FC236}">
                  <a16:creationId xmlns:a16="http://schemas.microsoft.com/office/drawing/2014/main" id="{B6506E99-3C9E-483F-B562-A36439E59CE9}"/>
                </a:ext>
              </a:extLst>
            </p:cNvPr>
            <p:cNvSpPr/>
            <p:nvPr/>
          </p:nvSpPr>
          <p:spPr>
            <a:xfrm>
              <a:off x="8130664" y="1940780"/>
              <a:ext cx="530329" cy="48942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210C755A-2496-4EB6-8CAE-B2EA9DDF1309}"/>
                </a:ext>
              </a:extLst>
            </p:cNvPr>
            <p:cNvSpPr/>
            <p:nvPr/>
          </p:nvSpPr>
          <p:spPr>
            <a:xfrm>
              <a:off x="4412478" y="1858298"/>
              <a:ext cx="3035458" cy="61553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La</a:t>
            </a:r>
            <a:r>
              <a:rPr lang="fr-FR" sz="4000" b="1" dirty="0">
                <a:solidFill>
                  <a:srgbClr val="00B0F0"/>
                </a:solidFill>
              </a:rPr>
              <a:t> </a:t>
            </a:r>
            <a:r>
              <a:rPr lang="fr-FR" sz="4000" b="1" dirty="0">
                <a:solidFill>
                  <a:srgbClr val="92D050"/>
                </a:solidFill>
              </a:rPr>
              <a:t>fenêtre de navigation</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95905"/>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4F9350E3-A87C-43B4-ACF3-5A0145909A64}"/>
              </a:ext>
            </a:extLst>
          </p:cNvPr>
          <p:cNvCxnSpPr>
            <a:cxnSpLocks/>
            <a:stCxn id="17" idx="3"/>
            <a:endCxn id="7" idx="2"/>
          </p:cNvCxnSpPr>
          <p:nvPr/>
        </p:nvCxnSpPr>
        <p:spPr>
          <a:xfrm>
            <a:off x="2589059" y="1280571"/>
            <a:ext cx="1275019" cy="803632"/>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56FEFE1-A69B-4F0E-BFE6-165FFBD3B090}"/>
              </a:ext>
            </a:extLst>
          </p:cNvPr>
          <p:cNvSpPr txBox="1"/>
          <p:nvPr/>
        </p:nvSpPr>
        <p:spPr>
          <a:xfrm>
            <a:off x="682621" y="1095905"/>
            <a:ext cx="1906438" cy="369332"/>
          </a:xfrm>
          <a:prstGeom prst="rect">
            <a:avLst/>
          </a:prstGeom>
          <a:noFill/>
          <a:ln w="28575">
            <a:solidFill>
              <a:srgbClr val="92D050"/>
            </a:solidFill>
          </a:ln>
        </p:spPr>
        <p:txBody>
          <a:bodyPr wrap="square" rtlCol="0">
            <a:spAutoFit/>
          </a:bodyPr>
          <a:lstStyle/>
          <a:p>
            <a:r>
              <a:rPr lang="fr-FR" b="1" dirty="0"/>
              <a:t>Barre d’adresse</a:t>
            </a:r>
          </a:p>
        </p:txBody>
      </p:sp>
      <p:sp>
        <p:nvSpPr>
          <p:cNvPr id="20" name="ZoneTexte 19">
            <a:extLst>
              <a:ext uri="{FF2B5EF4-FFF2-40B4-BE49-F238E27FC236}">
                <a16:creationId xmlns:a16="http://schemas.microsoft.com/office/drawing/2014/main" id="{94CE61B2-B1DE-4FFA-9798-C775FCB24B82}"/>
              </a:ext>
            </a:extLst>
          </p:cNvPr>
          <p:cNvSpPr txBox="1"/>
          <p:nvPr/>
        </p:nvSpPr>
        <p:spPr>
          <a:xfrm>
            <a:off x="392710" y="1526959"/>
            <a:ext cx="2486260" cy="1200329"/>
          </a:xfrm>
          <a:prstGeom prst="rect">
            <a:avLst/>
          </a:prstGeom>
          <a:noFill/>
          <a:ln>
            <a:noFill/>
          </a:ln>
        </p:spPr>
        <p:txBody>
          <a:bodyPr wrap="square" rtlCol="0">
            <a:spAutoFit/>
          </a:bodyPr>
          <a:lstStyle/>
          <a:p>
            <a:r>
              <a:rPr lang="fr-FR" dirty="0"/>
              <a:t>💡 Dans la </a:t>
            </a:r>
            <a:r>
              <a:rPr lang="fr-FR" b="1" dirty="0"/>
              <a:t>vraie vie </a:t>
            </a:r>
            <a:r>
              <a:rPr lang="fr-FR" dirty="0"/>
              <a:t>:</a:t>
            </a:r>
          </a:p>
          <a:p>
            <a:endParaRPr lang="fr-FR" dirty="0"/>
          </a:p>
          <a:p>
            <a:r>
              <a:rPr lang="fr-FR" dirty="0"/>
              <a:t>🏠 Adresse = </a:t>
            </a:r>
          </a:p>
          <a:p>
            <a:r>
              <a:rPr lang="fr-FR" dirty="0"/>
              <a:t>rue, code postal…</a:t>
            </a:r>
          </a:p>
        </p:txBody>
      </p:sp>
      <p:sp>
        <p:nvSpPr>
          <p:cNvPr id="21" name="ZoneTexte 20">
            <a:extLst>
              <a:ext uri="{FF2B5EF4-FFF2-40B4-BE49-F238E27FC236}">
                <a16:creationId xmlns:a16="http://schemas.microsoft.com/office/drawing/2014/main" id="{CB6C35F3-A61F-4357-B10E-59C25246194C}"/>
              </a:ext>
            </a:extLst>
          </p:cNvPr>
          <p:cNvSpPr txBox="1"/>
          <p:nvPr/>
        </p:nvSpPr>
        <p:spPr>
          <a:xfrm>
            <a:off x="19299" y="2826971"/>
            <a:ext cx="3233082" cy="2308324"/>
          </a:xfrm>
          <a:prstGeom prst="rect">
            <a:avLst/>
          </a:prstGeom>
          <a:noFill/>
          <a:ln>
            <a:noFill/>
          </a:ln>
        </p:spPr>
        <p:txBody>
          <a:bodyPr wrap="square" rtlCol="0">
            <a:spAutoFit/>
          </a:bodyPr>
          <a:lstStyle/>
          <a:p>
            <a:pPr algn="ctr"/>
            <a:r>
              <a:rPr lang="fr-FR" dirty="0"/>
              <a:t>💡 </a:t>
            </a:r>
            <a:r>
              <a:rPr lang="fr-FR" b="1" dirty="0"/>
              <a:t>Sur internet </a:t>
            </a:r>
            <a:r>
              <a:rPr lang="fr-FR" dirty="0"/>
              <a:t>:</a:t>
            </a:r>
          </a:p>
          <a:p>
            <a:endParaRPr lang="fr-FR" dirty="0"/>
          </a:p>
          <a:p>
            <a:r>
              <a:rPr lang="fr-FR" dirty="0"/>
              <a:t>Chaque Page web a aussi une adresse appelée URL</a:t>
            </a:r>
          </a:p>
          <a:p>
            <a:endParaRPr lang="fr-FR" dirty="0"/>
          </a:p>
          <a:p>
            <a:r>
              <a:rPr lang="fr-FR" dirty="0"/>
              <a:t>On trouve dans l’URL le nom du site internet sur lequel on est.</a:t>
            </a:r>
          </a:p>
          <a:p>
            <a:endParaRPr lang="fr-FR" dirty="0"/>
          </a:p>
        </p:txBody>
      </p:sp>
      <p:cxnSp>
        <p:nvCxnSpPr>
          <p:cNvPr id="22" name="Connecteur droit 21">
            <a:extLst>
              <a:ext uri="{FF2B5EF4-FFF2-40B4-BE49-F238E27FC236}">
                <a16:creationId xmlns:a16="http://schemas.microsoft.com/office/drawing/2014/main" id="{641944BD-3E0C-45EC-90B5-3C89FB955F04}"/>
              </a:ext>
            </a:extLst>
          </p:cNvPr>
          <p:cNvCxnSpPr>
            <a:cxnSpLocks/>
          </p:cNvCxnSpPr>
          <p:nvPr/>
        </p:nvCxnSpPr>
        <p:spPr>
          <a:xfrm flipH="1">
            <a:off x="611208" y="2792463"/>
            <a:ext cx="1823049" cy="0"/>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29" name="Image 28">
            <a:extLst>
              <a:ext uri="{FF2B5EF4-FFF2-40B4-BE49-F238E27FC236}">
                <a16:creationId xmlns:a16="http://schemas.microsoft.com/office/drawing/2014/main" id="{FC7BD94E-37E6-4CB3-A61D-EA940714703A}"/>
              </a:ext>
            </a:extLst>
          </p:cNvPr>
          <p:cNvPicPr>
            <a:picLocks noChangeAspect="1"/>
          </p:cNvPicPr>
          <p:nvPr/>
        </p:nvPicPr>
        <p:blipFill rotWithShape="1">
          <a:blip r:embed="rId4">
            <a:extLst>
              <a:ext uri="{28A0092B-C50C-407E-A947-70E740481C1C}">
                <a14:useLocalDpi xmlns:a14="http://schemas.microsoft.com/office/drawing/2010/main" val="0"/>
              </a:ext>
            </a:extLst>
          </a:blip>
          <a:srcRect l="32636" t="5592" b="14194"/>
          <a:stretch/>
        </p:blipFill>
        <p:spPr>
          <a:xfrm>
            <a:off x="8795322" y="1170577"/>
            <a:ext cx="2078908" cy="5501147"/>
          </a:xfrm>
          <a:prstGeom prst="rect">
            <a:avLst/>
          </a:prstGeom>
        </p:spPr>
      </p:pic>
      <p:cxnSp>
        <p:nvCxnSpPr>
          <p:cNvPr id="30" name="Connecteur droit avec flèche 29">
            <a:extLst>
              <a:ext uri="{FF2B5EF4-FFF2-40B4-BE49-F238E27FC236}">
                <a16:creationId xmlns:a16="http://schemas.microsoft.com/office/drawing/2014/main" id="{FBA385CD-A998-4B3F-8412-D5C9D68ADD4B}"/>
              </a:ext>
            </a:extLst>
          </p:cNvPr>
          <p:cNvCxnSpPr>
            <a:cxnSpLocks/>
          </p:cNvCxnSpPr>
          <p:nvPr/>
        </p:nvCxnSpPr>
        <p:spPr>
          <a:xfrm flipV="1">
            <a:off x="8112593" y="1724460"/>
            <a:ext cx="682729" cy="21302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8DD10EFA-7335-4A13-95D2-8B1FDC243807}"/>
              </a:ext>
            </a:extLst>
          </p:cNvPr>
          <p:cNvSpPr txBox="1"/>
          <p:nvPr/>
        </p:nvSpPr>
        <p:spPr>
          <a:xfrm>
            <a:off x="4308520" y="1865979"/>
            <a:ext cx="2107027" cy="369332"/>
          </a:xfrm>
          <a:prstGeom prst="rect">
            <a:avLst/>
          </a:prstGeom>
          <a:solidFill>
            <a:srgbClr val="ECEDF1"/>
          </a:solidFill>
        </p:spPr>
        <p:txBody>
          <a:bodyPr wrap="square">
            <a:spAutoFit/>
          </a:bodyPr>
          <a:lstStyle/>
          <a:p>
            <a:pPr algn="ctr"/>
            <a:r>
              <a:rPr lang="fr-FR" b="1" dirty="0"/>
              <a:t>www.google.fr</a:t>
            </a:r>
          </a:p>
        </p:txBody>
      </p:sp>
      <p:sp>
        <p:nvSpPr>
          <p:cNvPr id="40" name="Ellipse 39">
            <a:extLst>
              <a:ext uri="{FF2B5EF4-FFF2-40B4-BE49-F238E27FC236}">
                <a16:creationId xmlns:a16="http://schemas.microsoft.com/office/drawing/2014/main" id="{34F52B4C-147E-483A-AC40-7273AC2AB2A2}"/>
              </a:ext>
            </a:extLst>
          </p:cNvPr>
          <p:cNvSpPr/>
          <p:nvPr/>
        </p:nvSpPr>
        <p:spPr>
          <a:xfrm>
            <a:off x="9085233" y="1080849"/>
            <a:ext cx="528430" cy="48942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E31D33AF-2EF6-42DC-938F-0E84B7DD9C07}"/>
              </a:ext>
            </a:extLst>
          </p:cNvPr>
          <p:cNvSpPr txBox="1"/>
          <p:nvPr/>
        </p:nvSpPr>
        <p:spPr>
          <a:xfrm>
            <a:off x="9447361" y="393086"/>
            <a:ext cx="1906438" cy="646331"/>
          </a:xfrm>
          <a:prstGeom prst="rect">
            <a:avLst/>
          </a:prstGeom>
          <a:noFill/>
          <a:ln w="28575">
            <a:solidFill>
              <a:srgbClr val="92D050"/>
            </a:solidFill>
          </a:ln>
        </p:spPr>
        <p:txBody>
          <a:bodyPr wrap="square" rtlCol="0">
            <a:spAutoFit/>
          </a:bodyPr>
          <a:lstStyle/>
          <a:p>
            <a:r>
              <a:rPr lang="fr-FR" b="1" dirty="0"/>
              <a:t>Ajoute la page aux Favoris</a:t>
            </a:r>
          </a:p>
        </p:txBody>
      </p:sp>
      <p:sp>
        <p:nvSpPr>
          <p:cNvPr id="43" name="Ellipse 42">
            <a:extLst>
              <a:ext uri="{FF2B5EF4-FFF2-40B4-BE49-F238E27FC236}">
                <a16:creationId xmlns:a16="http://schemas.microsoft.com/office/drawing/2014/main" id="{F970CB81-62C9-4BDC-9BA6-056400DA35A8}"/>
              </a:ext>
            </a:extLst>
          </p:cNvPr>
          <p:cNvSpPr/>
          <p:nvPr/>
        </p:nvSpPr>
        <p:spPr>
          <a:xfrm>
            <a:off x="8821018" y="5023585"/>
            <a:ext cx="2053212" cy="48942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413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634D067F-E8E7-4F2D-B2E7-612DD600E55F}"/>
              </a:ext>
            </a:extLst>
          </p:cNvPr>
          <p:cNvSpPr/>
          <p:nvPr/>
        </p:nvSpPr>
        <p:spPr>
          <a:xfrm>
            <a:off x="1502567" y="2363361"/>
            <a:ext cx="8953500" cy="213127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 Les</a:t>
            </a:r>
            <a:r>
              <a:rPr lang="fr-FR" sz="4000" b="1" dirty="0">
                <a:solidFill>
                  <a:srgbClr val="00B0F0"/>
                </a:solidFill>
              </a:rPr>
              <a:t> </a:t>
            </a:r>
            <a:r>
              <a:rPr lang="fr-FR" sz="4000" b="1" dirty="0">
                <a:solidFill>
                  <a:srgbClr val="92D050"/>
                </a:solidFill>
              </a:rPr>
              <a:t>Moteurs de recherche</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44C7F87-2855-4074-B854-E3FDD3BBCEE4}"/>
              </a:ext>
            </a:extLst>
          </p:cNvPr>
          <p:cNvSpPr/>
          <p:nvPr/>
        </p:nvSpPr>
        <p:spPr>
          <a:xfrm>
            <a:off x="1054099" y="6172200"/>
            <a:ext cx="9850437"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8">
            <a:extLst>
              <a:ext uri="{FF2B5EF4-FFF2-40B4-BE49-F238E27FC236}">
                <a16:creationId xmlns:a16="http://schemas.microsoft.com/office/drawing/2014/main" id="{A3417FCD-9429-454E-8CDB-B706F0358C2B}"/>
              </a:ext>
            </a:extLst>
          </p:cNvPr>
          <p:cNvSpPr>
            <a:spLocks noGrp="1"/>
          </p:cNvSpPr>
          <p:nvPr>
            <p:ph idx="1"/>
          </p:nvPr>
        </p:nvSpPr>
        <p:spPr>
          <a:xfrm>
            <a:off x="1536699" y="3108693"/>
            <a:ext cx="9118600" cy="1096228"/>
          </a:xfrm>
        </p:spPr>
        <p:txBody>
          <a:bodyPr>
            <a:normAutofit/>
          </a:bodyPr>
          <a:lstStyle/>
          <a:p>
            <a:pPr marL="0" indent="0" algn="ctr">
              <a:buNone/>
            </a:pPr>
            <a:r>
              <a:rPr lang="fr-FR" sz="3200" b="1" dirty="0">
                <a:solidFill>
                  <a:schemeClr val="bg1"/>
                </a:solidFill>
              </a:rPr>
              <a:t>Qu’est ce qu’un moteur de recherche ?</a:t>
            </a:r>
          </a:p>
        </p:txBody>
      </p:sp>
    </p:spTree>
    <p:extLst>
      <p:ext uri="{BB962C8B-B14F-4D97-AF65-F5344CB8AC3E}">
        <p14:creationId xmlns:p14="http://schemas.microsoft.com/office/powerpoint/2010/main" val="203829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1694277" y="1700622"/>
            <a:ext cx="7910817" cy="3108543"/>
          </a:xfrm>
          <a:prstGeom prst="rect">
            <a:avLst/>
          </a:prstGeom>
          <a:noFill/>
        </p:spPr>
        <p:txBody>
          <a:bodyPr wrap="square" rtlCol="0">
            <a:spAutoFit/>
          </a:bodyPr>
          <a:lstStyle/>
          <a:p>
            <a:r>
              <a:rPr lang="fr-FR" sz="2800" dirty="0"/>
              <a:t>5 ateliers consécutifs :</a:t>
            </a:r>
          </a:p>
          <a:p>
            <a:endParaRPr lang="fr-FR" sz="2800" dirty="0"/>
          </a:p>
          <a:p>
            <a:r>
              <a:rPr lang="fr-FR" sz="2800" dirty="0"/>
              <a:t>1/ Découverte et prise en main du matériel</a:t>
            </a:r>
          </a:p>
          <a:p>
            <a:r>
              <a:rPr lang="fr-FR" sz="2800" dirty="0"/>
              <a:t>2/ Le clavier et les applications</a:t>
            </a:r>
          </a:p>
          <a:p>
            <a:r>
              <a:rPr lang="fr-FR" sz="2800" dirty="0"/>
              <a:t>3/ Paramètres, messages, photos</a:t>
            </a:r>
          </a:p>
          <a:p>
            <a:r>
              <a:rPr lang="fr-FR" sz="2800" dirty="0"/>
              <a:t>4/ Naviguer sur internet, </a:t>
            </a:r>
            <a:r>
              <a:rPr lang="fr-FR" sz="2800" dirty="0" err="1"/>
              <a:t>QRcode</a:t>
            </a:r>
            <a:endParaRPr lang="fr-FR" sz="2800" dirty="0"/>
          </a:p>
          <a:p>
            <a:r>
              <a:rPr lang="fr-FR" sz="2800" dirty="0"/>
              <a:t>5/ Les mails</a:t>
            </a:r>
          </a:p>
        </p:txBody>
      </p:sp>
      <p:sp>
        <p:nvSpPr>
          <p:cNvPr id="11" name="ZoneTexte 10">
            <a:extLst>
              <a:ext uri="{FF2B5EF4-FFF2-40B4-BE49-F238E27FC236}">
                <a16:creationId xmlns:a16="http://schemas.microsoft.com/office/drawing/2014/main" id="{15DA05E8-7AD6-4AA3-8A40-AF97676236CD}"/>
              </a:ext>
            </a:extLst>
          </p:cNvPr>
          <p:cNvSpPr txBox="1"/>
          <p:nvPr/>
        </p:nvSpPr>
        <p:spPr>
          <a:xfrm>
            <a:off x="1107509" y="3761909"/>
            <a:ext cx="643974" cy="523220"/>
          </a:xfrm>
          <a:prstGeom prst="rect">
            <a:avLst/>
          </a:prstGeom>
          <a:noFill/>
        </p:spPr>
        <p:txBody>
          <a:bodyPr wrap="square" rtlCol="0">
            <a:spAutoFit/>
          </a:bodyPr>
          <a:lstStyle/>
          <a:p>
            <a:r>
              <a:rPr lang="fr-FR" sz="2800" dirty="0"/>
              <a:t>👉</a:t>
            </a:r>
          </a:p>
        </p:txBody>
      </p:sp>
      <p:sp>
        <p:nvSpPr>
          <p:cNvPr id="4" name="Espace réservé de la date 3">
            <a:extLst>
              <a:ext uri="{FF2B5EF4-FFF2-40B4-BE49-F238E27FC236}">
                <a16:creationId xmlns:a16="http://schemas.microsoft.com/office/drawing/2014/main" id="{F3469A44-6727-42B9-BDB6-4A81BC791F57}"/>
              </a:ext>
            </a:extLst>
          </p:cNvPr>
          <p:cNvSpPr>
            <a:spLocks noGrp="1"/>
          </p:cNvSpPr>
          <p:nvPr>
            <p:ph type="dt" sz="half" idx="10"/>
          </p:nvPr>
        </p:nvSpPr>
        <p:spPr/>
        <p:txBody>
          <a:bodyPr/>
          <a:lstStyle/>
          <a:p>
            <a:fld id="{8B1CF8FB-628F-42B3-8762-BC3E9F4CED04}" type="datetime1">
              <a:rPr lang="fr-FR" smtClean="0"/>
              <a:t>27/01/2022</a:t>
            </a:fld>
            <a:endParaRPr lang="fr-FR"/>
          </a:p>
        </p:txBody>
      </p:sp>
      <p:sp>
        <p:nvSpPr>
          <p:cNvPr id="6" name="Espace réservé du pied de page 5">
            <a:extLst>
              <a:ext uri="{FF2B5EF4-FFF2-40B4-BE49-F238E27FC236}">
                <a16:creationId xmlns:a16="http://schemas.microsoft.com/office/drawing/2014/main" id="{627AE8ED-AB4A-4605-B8A9-34539D338D3E}"/>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8137B621-621E-4F70-B950-946B688295BB}"/>
              </a:ext>
            </a:extLst>
          </p:cNvPr>
          <p:cNvSpPr>
            <a:spLocks noGrp="1"/>
          </p:cNvSpPr>
          <p:nvPr>
            <p:ph type="sldNum" sz="quarter" idx="12"/>
          </p:nvPr>
        </p:nvSpPr>
        <p:spPr/>
        <p:txBody>
          <a:bodyPr/>
          <a:lstStyle/>
          <a:p>
            <a:fld id="{214B496C-A674-488F-82D3-A6592634C02D}" type="slidenum">
              <a:rPr lang="fr-FR" smtClean="0"/>
              <a:t>2</a:t>
            </a:fld>
            <a:endParaRPr lang="fr-FR"/>
          </a:p>
        </p:txBody>
      </p:sp>
    </p:spTree>
    <p:extLst>
      <p:ext uri="{BB962C8B-B14F-4D97-AF65-F5344CB8AC3E}">
        <p14:creationId xmlns:p14="http://schemas.microsoft.com/office/powerpoint/2010/main" val="312526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634D067F-E8E7-4F2D-B2E7-612DD600E55F}"/>
              </a:ext>
            </a:extLst>
          </p:cNvPr>
          <p:cNvSpPr/>
          <p:nvPr/>
        </p:nvSpPr>
        <p:spPr>
          <a:xfrm>
            <a:off x="2079624" y="2097397"/>
            <a:ext cx="8032751" cy="3210777"/>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 Un </a:t>
            </a:r>
            <a:r>
              <a:rPr lang="fr-FR" b="1" dirty="0">
                <a:solidFill>
                  <a:srgbClr val="92D050"/>
                </a:solidFill>
              </a:rPr>
              <a:t>moteur de recherche</a:t>
            </a:r>
            <a:r>
              <a:rPr lang="fr-FR" dirty="0">
                <a:solidFill>
                  <a:srgbClr val="92D050"/>
                </a:solidFill>
              </a:rPr>
              <a:t> </a:t>
            </a:r>
            <a:r>
              <a:rPr lang="fr-FR" dirty="0">
                <a:solidFill>
                  <a:schemeClr val="tx1"/>
                </a:solidFill>
              </a:rPr>
              <a:t>est une </a:t>
            </a:r>
            <a:r>
              <a:rPr lang="fr-FR" dirty="0">
                <a:solidFill>
                  <a:schemeClr val="tx1"/>
                </a:solidFill>
                <a:hlinkClick r:id="rId3" tooltip="Application web">
                  <a:extLst>
                    <a:ext uri="{A12FA001-AC4F-418D-AE19-62706E023703}">
                      <ahyp:hlinkClr xmlns:ahyp="http://schemas.microsoft.com/office/drawing/2018/hyperlinkcolor" val="tx"/>
                    </a:ext>
                  </a:extLst>
                </a:hlinkClick>
              </a:rPr>
              <a:t>application web</a:t>
            </a:r>
            <a:r>
              <a:rPr lang="fr-FR" dirty="0">
                <a:solidFill>
                  <a:schemeClr val="tx1"/>
                </a:solidFill>
              </a:rPr>
              <a:t> permettant à un utilisateur d'effectuer une </a:t>
            </a:r>
            <a:r>
              <a:rPr lang="fr-FR" b="1" dirty="0">
                <a:solidFill>
                  <a:srgbClr val="92D050"/>
                </a:solidFill>
              </a:rPr>
              <a:t>recherche en ligne</a:t>
            </a:r>
            <a:r>
              <a:rPr lang="fr-FR" b="1" dirty="0">
                <a:solidFill>
                  <a:schemeClr val="tx1"/>
                </a:solidFill>
              </a:rPr>
              <a:t>, </a:t>
            </a:r>
            <a:r>
              <a:rPr lang="fr-FR" dirty="0">
                <a:solidFill>
                  <a:schemeClr val="tx1"/>
                </a:solidFill>
              </a:rPr>
              <a:t>c'est-à-dire de trouver des ressources à partir d'une requête composée de termes »*</a:t>
            </a:r>
          </a:p>
          <a:p>
            <a:pPr algn="ctr"/>
            <a:endParaRPr lang="fr-FR" dirty="0">
              <a:solidFill>
                <a:schemeClr val="tx1"/>
              </a:solidFill>
            </a:endParaRPr>
          </a:p>
          <a:p>
            <a:pPr algn="r"/>
            <a:endParaRPr lang="fr-FR" dirty="0">
              <a:solidFill>
                <a:schemeClr val="tx1"/>
              </a:solidFill>
            </a:endParaRPr>
          </a:p>
          <a:p>
            <a:pPr algn="r"/>
            <a:endParaRPr lang="fr-FR" dirty="0">
              <a:solidFill>
                <a:schemeClr val="tx1"/>
              </a:solidFill>
            </a:endParaRPr>
          </a:p>
          <a:p>
            <a:pPr algn="r"/>
            <a:r>
              <a:rPr lang="fr-FR" dirty="0">
                <a:solidFill>
                  <a:schemeClr val="tx1"/>
                </a:solidFill>
              </a:rPr>
              <a:t>* Source : https://fr.wikipedia.org/wiki/Moteur_de_recherche</a:t>
            </a:r>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 Les</a:t>
            </a:r>
            <a:r>
              <a:rPr lang="fr-FR" sz="4000" b="1" dirty="0">
                <a:solidFill>
                  <a:srgbClr val="00B0F0"/>
                </a:solidFill>
              </a:rPr>
              <a:t> </a:t>
            </a:r>
            <a:r>
              <a:rPr lang="fr-FR" sz="4000" b="1" dirty="0">
                <a:solidFill>
                  <a:srgbClr val="92D050"/>
                </a:solidFill>
              </a:rPr>
              <a:t>Moteurs de recherche</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44C7F87-2855-4074-B854-E3FDD3BBCEE4}"/>
              </a:ext>
            </a:extLst>
          </p:cNvPr>
          <p:cNvSpPr/>
          <p:nvPr/>
        </p:nvSpPr>
        <p:spPr>
          <a:xfrm>
            <a:off x="1054099" y="6172200"/>
            <a:ext cx="9850437"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078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634D067F-E8E7-4F2D-B2E7-612DD600E55F}"/>
              </a:ext>
            </a:extLst>
          </p:cNvPr>
          <p:cNvSpPr/>
          <p:nvPr/>
        </p:nvSpPr>
        <p:spPr>
          <a:xfrm>
            <a:off x="1619249" y="2377223"/>
            <a:ext cx="8953500" cy="21312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a:ln>
            <a:noFill/>
          </a:ln>
        </p:spPr>
        <p:txBody>
          <a:bodyPr>
            <a:normAutofit/>
          </a:bodyPr>
          <a:lstStyle/>
          <a:p>
            <a:pPr algn="ctr"/>
            <a:r>
              <a:rPr lang="fr-FR" sz="4000" b="1" dirty="0"/>
              <a:t>🔍 Les</a:t>
            </a:r>
            <a:r>
              <a:rPr lang="fr-FR" sz="4000" b="1" dirty="0">
                <a:solidFill>
                  <a:srgbClr val="00B0F0"/>
                </a:solidFill>
              </a:rPr>
              <a:t> </a:t>
            </a:r>
            <a:r>
              <a:rPr lang="fr-FR" sz="4000" b="1" dirty="0">
                <a:solidFill>
                  <a:srgbClr val="92D050"/>
                </a:solidFill>
              </a:rPr>
              <a:t>Moteurs de recherche</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44C7F87-2855-4074-B854-E3FDD3BBCEE4}"/>
              </a:ext>
            </a:extLst>
          </p:cNvPr>
          <p:cNvSpPr/>
          <p:nvPr/>
        </p:nvSpPr>
        <p:spPr>
          <a:xfrm>
            <a:off x="1054099" y="6172200"/>
            <a:ext cx="9850437"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8">
            <a:extLst>
              <a:ext uri="{FF2B5EF4-FFF2-40B4-BE49-F238E27FC236}">
                <a16:creationId xmlns:a16="http://schemas.microsoft.com/office/drawing/2014/main" id="{A3417FCD-9429-454E-8CDB-B706F0358C2B}"/>
              </a:ext>
            </a:extLst>
          </p:cNvPr>
          <p:cNvSpPr>
            <a:spLocks noGrp="1"/>
          </p:cNvSpPr>
          <p:nvPr>
            <p:ph idx="1"/>
          </p:nvPr>
        </p:nvSpPr>
        <p:spPr>
          <a:xfrm>
            <a:off x="1536699" y="3108693"/>
            <a:ext cx="9118600" cy="1096228"/>
          </a:xfrm>
        </p:spPr>
        <p:txBody>
          <a:bodyPr>
            <a:normAutofit/>
          </a:bodyPr>
          <a:lstStyle/>
          <a:p>
            <a:pPr marL="0" indent="0" algn="ctr">
              <a:buNone/>
            </a:pPr>
            <a:r>
              <a:rPr lang="fr-FR" sz="3200" b="1" dirty="0">
                <a:solidFill>
                  <a:schemeClr val="bg1"/>
                </a:solidFill>
              </a:rPr>
              <a:t>Quels moteurs de recherche connaissez-vous ?</a:t>
            </a:r>
          </a:p>
        </p:txBody>
      </p:sp>
    </p:spTree>
    <p:extLst>
      <p:ext uri="{BB962C8B-B14F-4D97-AF65-F5344CB8AC3E}">
        <p14:creationId xmlns:p14="http://schemas.microsoft.com/office/powerpoint/2010/main" val="75731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 Les</a:t>
            </a:r>
            <a:r>
              <a:rPr lang="fr-FR" sz="4000" b="1" dirty="0">
                <a:solidFill>
                  <a:srgbClr val="00B0F0"/>
                </a:solidFill>
              </a:rPr>
              <a:t> </a:t>
            </a:r>
            <a:r>
              <a:rPr lang="fr-FR" sz="4000" b="1" dirty="0">
                <a:solidFill>
                  <a:srgbClr val="92D050"/>
                </a:solidFill>
              </a:rPr>
              <a:t>Moteurs de recherche</a:t>
            </a:r>
            <a:endParaRPr lang="fr-FR" sz="4000"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DF4A38B-EFA8-43FB-B0ED-5491CBB7A60F}"/>
              </a:ext>
            </a:extLst>
          </p:cNvPr>
          <p:cNvPicPr>
            <a:picLocks noChangeAspect="1"/>
          </p:cNvPicPr>
          <p:nvPr/>
        </p:nvPicPr>
        <p:blipFill rotWithShape="1">
          <a:blip r:embed="rId3">
            <a:extLst>
              <a:ext uri="{28A0092B-C50C-407E-A947-70E740481C1C}">
                <a14:useLocalDpi xmlns:a14="http://schemas.microsoft.com/office/drawing/2010/main" val="0"/>
              </a:ext>
            </a:extLst>
          </a:blip>
          <a:srcRect t="6614"/>
          <a:stretch/>
        </p:blipFill>
        <p:spPr>
          <a:xfrm>
            <a:off x="1287461" y="1212951"/>
            <a:ext cx="9617076" cy="5143399"/>
          </a:xfrm>
          <a:prstGeom prst="rect">
            <a:avLst/>
          </a:prstGeom>
        </p:spPr>
      </p:pic>
      <p:sp>
        <p:nvSpPr>
          <p:cNvPr id="17" name="Rectangle 16">
            <a:extLst>
              <a:ext uri="{FF2B5EF4-FFF2-40B4-BE49-F238E27FC236}">
                <a16:creationId xmlns:a16="http://schemas.microsoft.com/office/drawing/2014/main" id="{844C7F87-2855-4074-B854-E3FDD3BBCEE4}"/>
              </a:ext>
            </a:extLst>
          </p:cNvPr>
          <p:cNvSpPr/>
          <p:nvPr/>
        </p:nvSpPr>
        <p:spPr>
          <a:xfrm>
            <a:off x="1054099" y="6172200"/>
            <a:ext cx="9850437"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187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1E48460C-060E-43B8-9D06-4DDD5A6BE56A}"/>
              </a:ext>
            </a:extLst>
          </p:cNvPr>
          <p:cNvSpPr/>
          <p:nvPr/>
        </p:nvSpPr>
        <p:spPr>
          <a:xfrm>
            <a:off x="1619250" y="2143435"/>
            <a:ext cx="8953500" cy="21312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721517" y="2546291"/>
            <a:ext cx="10515600" cy="1325563"/>
          </a:xfrm>
        </p:spPr>
        <p:txBody>
          <a:bodyPr>
            <a:normAutofit/>
          </a:bodyPr>
          <a:lstStyle/>
          <a:p>
            <a:pPr algn="ctr"/>
            <a:r>
              <a:rPr lang="fr-FR" sz="4000" b="1" dirty="0">
                <a:solidFill>
                  <a:schemeClr val="bg1"/>
                </a:solidFill>
              </a:rPr>
              <a:t>🔍 Comment faire une recherche ?</a:t>
            </a:r>
            <a:endParaRPr lang="fr-FR" sz="4000" dirty="0">
              <a:solidFill>
                <a:schemeClr val="bg1"/>
              </a:solidFill>
            </a:endParaRPr>
          </a:p>
        </p:txBody>
      </p:sp>
      <p:sp>
        <p:nvSpPr>
          <p:cNvPr id="17" name="Rectangle 16">
            <a:extLst>
              <a:ext uri="{FF2B5EF4-FFF2-40B4-BE49-F238E27FC236}">
                <a16:creationId xmlns:a16="http://schemas.microsoft.com/office/drawing/2014/main" id="{844C7F87-2855-4074-B854-E3FDD3BBCEE4}"/>
              </a:ext>
            </a:extLst>
          </p:cNvPr>
          <p:cNvSpPr/>
          <p:nvPr/>
        </p:nvSpPr>
        <p:spPr>
          <a:xfrm>
            <a:off x="1054099" y="6172200"/>
            <a:ext cx="9850437"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204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1E48460C-060E-43B8-9D06-4DDD5A6BE56A}"/>
              </a:ext>
            </a:extLst>
          </p:cNvPr>
          <p:cNvSpPr/>
          <p:nvPr/>
        </p:nvSpPr>
        <p:spPr>
          <a:xfrm>
            <a:off x="1619248" y="2591168"/>
            <a:ext cx="8953500" cy="21312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199" y="0"/>
            <a:ext cx="10515600" cy="1325563"/>
          </a:xfrm>
        </p:spPr>
        <p:txBody>
          <a:bodyPr>
            <a:normAutofit/>
          </a:bodyPr>
          <a:lstStyle/>
          <a:p>
            <a:pPr algn="ctr"/>
            <a:r>
              <a:rPr lang="fr-FR" sz="4000" b="1" dirty="0"/>
              <a:t>🔍 Comment faire une </a:t>
            </a:r>
            <a:r>
              <a:rPr lang="fr-FR" sz="4000" b="1" dirty="0">
                <a:solidFill>
                  <a:srgbClr val="92D050"/>
                </a:solidFill>
              </a:rPr>
              <a:t>recherche</a:t>
            </a:r>
            <a:r>
              <a:rPr lang="fr-FR" sz="4000" b="1" dirty="0">
                <a:solidFill>
                  <a:srgbClr val="00B0F0"/>
                </a:solidFill>
              </a:rPr>
              <a:t> </a:t>
            </a:r>
            <a:r>
              <a:rPr lang="fr-FR" sz="4000" b="1" dirty="0"/>
              <a:t>?</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199" y="1051660"/>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44C7F87-2855-4074-B854-E3FDD3BBCEE4}"/>
              </a:ext>
            </a:extLst>
          </p:cNvPr>
          <p:cNvSpPr/>
          <p:nvPr/>
        </p:nvSpPr>
        <p:spPr>
          <a:xfrm>
            <a:off x="1054099" y="6172200"/>
            <a:ext cx="9850437"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8">
            <a:extLst>
              <a:ext uri="{FF2B5EF4-FFF2-40B4-BE49-F238E27FC236}">
                <a16:creationId xmlns:a16="http://schemas.microsoft.com/office/drawing/2014/main" id="{7D74B577-8B80-42B6-9501-1DE59FCF4672}"/>
              </a:ext>
            </a:extLst>
          </p:cNvPr>
          <p:cNvSpPr>
            <a:spLocks noGrp="1"/>
          </p:cNvSpPr>
          <p:nvPr>
            <p:ph idx="1"/>
          </p:nvPr>
        </p:nvSpPr>
        <p:spPr>
          <a:xfrm>
            <a:off x="3103514" y="3373774"/>
            <a:ext cx="5984967" cy="566064"/>
          </a:xfrm>
        </p:spPr>
        <p:txBody>
          <a:bodyPr>
            <a:normAutofit fontScale="92500"/>
          </a:bodyPr>
          <a:lstStyle/>
          <a:p>
            <a:pPr marL="0" indent="0">
              <a:buNone/>
            </a:pPr>
            <a:r>
              <a:rPr lang="fr-FR" dirty="0">
                <a:solidFill>
                  <a:schemeClr val="bg1"/>
                </a:solidFill>
              </a:rPr>
              <a:t>🌐 Quelles questions je dois me poser ?</a:t>
            </a:r>
          </a:p>
        </p:txBody>
      </p:sp>
    </p:spTree>
    <p:extLst>
      <p:ext uri="{BB962C8B-B14F-4D97-AF65-F5344CB8AC3E}">
        <p14:creationId xmlns:p14="http://schemas.microsoft.com/office/powerpoint/2010/main" val="353901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386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Comment faire une </a:t>
            </a:r>
            <a:r>
              <a:rPr lang="fr-FR" sz="4000" b="1" dirty="0">
                <a:solidFill>
                  <a:srgbClr val="92D050"/>
                </a:solidFill>
              </a:rPr>
              <a:t>recherche</a:t>
            </a:r>
            <a:r>
              <a:rPr lang="fr-FR" sz="4000" b="1" dirty="0">
                <a:solidFill>
                  <a:srgbClr val="FFC000"/>
                </a:solidFill>
              </a:rPr>
              <a:t> </a:t>
            </a:r>
            <a:r>
              <a:rPr lang="fr-FR" sz="4000" b="1" dirty="0"/>
              <a:t>?</a:t>
            </a:r>
            <a:endParaRPr lang="fr-FR" sz="4000" dirty="0"/>
          </a:p>
        </p:txBody>
      </p:sp>
      <p:sp>
        <p:nvSpPr>
          <p:cNvPr id="12" name="Espace réservé du contenu 11">
            <a:extLst>
              <a:ext uri="{FF2B5EF4-FFF2-40B4-BE49-F238E27FC236}">
                <a16:creationId xmlns:a16="http://schemas.microsoft.com/office/drawing/2014/main" id="{F409CD9E-6B7D-4D41-9CB8-D6E97B50155F}"/>
              </a:ext>
            </a:extLst>
          </p:cNvPr>
          <p:cNvSpPr>
            <a:spLocks noGrp="1"/>
          </p:cNvSpPr>
          <p:nvPr>
            <p:ph idx="1"/>
          </p:nvPr>
        </p:nvSpPr>
        <p:spPr>
          <a:ln>
            <a:noFill/>
          </a:ln>
        </p:spPr>
        <p:txBody>
          <a:bodyPr/>
          <a:lstStyle/>
          <a:p>
            <a:pPr marL="0" indent="0">
              <a:buNone/>
            </a:pPr>
            <a:r>
              <a:rPr lang="fr-FR" dirty="0"/>
              <a:t>💡 La bonne méthode</a:t>
            </a:r>
          </a:p>
          <a:p>
            <a:pPr marL="0" indent="0">
              <a:buNone/>
            </a:pPr>
            <a:endParaRPr lang="fr-FR" dirty="0"/>
          </a:p>
          <a:p>
            <a:pPr marL="0" indent="0">
              <a:buNone/>
            </a:pPr>
            <a:r>
              <a:rPr lang="fr-FR" dirty="0"/>
              <a:t>	👉 Ouvrir son navigateur</a:t>
            </a:r>
          </a:p>
          <a:p>
            <a:pPr marL="0" indent="0">
              <a:buNone/>
            </a:pPr>
            <a:r>
              <a:rPr lang="fr-FR" dirty="0"/>
              <a:t>	👉 Choisir les bons mots-clés 👇 : </a:t>
            </a:r>
            <a:r>
              <a:rPr lang="fr-FR" sz="2000" i="1" dirty="0"/>
              <a:t>« Quelle est la taille </a:t>
            </a:r>
            <a:r>
              <a:rPr lang="fr-FR" sz="2000" i="1" dirty="0">
                <a:solidFill>
                  <a:schemeClr val="tx1">
                    <a:lumMod val="95000"/>
                    <a:lumOff val="5000"/>
                  </a:schemeClr>
                </a:solidFill>
              </a:rPr>
              <a:t>de la tour Eiffel ?</a:t>
            </a:r>
            <a:r>
              <a:rPr lang="fr-FR" sz="2000" i="1" dirty="0"/>
              <a:t>»</a:t>
            </a:r>
          </a:p>
          <a:p>
            <a:pPr marL="0" indent="0">
              <a:buNone/>
            </a:pPr>
            <a:r>
              <a:rPr lang="fr-FR" sz="2000" i="1" dirty="0"/>
              <a:t>	</a:t>
            </a:r>
          </a:p>
          <a:p>
            <a:pPr marL="0" indent="0" algn="ctr">
              <a:buNone/>
            </a:pPr>
            <a:r>
              <a:rPr lang="fr-FR" b="1" dirty="0"/>
              <a:t>Pour avoir des résultats cohérents avec notre demande</a:t>
            </a:r>
          </a:p>
        </p:txBody>
      </p:sp>
    </p:spTree>
    <p:extLst>
      <p:ext uri="{BB962C8B-B14F-4D97-AF65-F5344CB8AC3E}">
        <p14:creationId xmlns:p14="http://schemas.microsoft.com/office/powerpoint/2010/main" val="237226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386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Comment faire une </a:t>
            </a:r>
            <a:r>
              <a:rPr lang="fr-FR" sz="4000" b="1" dirty="0">
                <a:solidFill>
                  <a:srgbClr val="92D050"/>
                </a:solidFill>
              </a:rPr>
              <a:t>recherche</a:t>
            </a:r>
            <a:r>
              <a:rPr lang="fr-FR" sz="4000" b="1" dirty="0">
                <a:solidFill>
                  <a:srgbClr val="00B0F0"/>
                </a:solidFill>
              </a:rPr>
              <a:t> </a:t>
            </a:r>
            <a:r>
              <a:rPr lang="fr-FR" sz="4000" b="1" dirty="0"/>
              <a:t>?</a:t>
            </a:r>
            <a:endParaRPr lang="fr-FR" sz="4000" dirty="0"/>
          </a:p>
        </p:txBody>
      </p:sp>
      <p:sp>
        <p:nvSpPr>
          <p:cNvPr id="12" name="Espace réservé du contenu 11">
            <a:extLst>
              <a:ext uri="{FF2B5EF4-FFF2-40B4-BE49-F238E27FC236}">
                <a16:creationId xmlns:a16="http://schemas.microsoft.com/office/drawing/2014/main" id="{F409CD9E-6B7D-4D41-9CB8-D6E97B50155F}"/>
              </a:ext>
            </a:extLst>
          </p:cNvPr>
          <p:cNvSpPr>
            <a:spLocks noGrp="1"/>
          </p:cNvSpPr>
          <p:nvPr>
            <p:ph idx="1"/>
          </p:nvPr>
        </p:nvSpPr>
        <p:spPr/>
        <p:txBody>
          <a:bodyPr/>
          <a:lstStyle/>
          <a:p>
            <a:pPr marL="0" indent="0">
              <a:buNone/>
            </a:pPr>
            <a:r>
              <a:rPr lang="fr-FR" dirty="0"/>
              <a:t>💡 La bonne méthode</a:t>
            </a:r>
          </a:p>
          <a:p>
            <a:pPr marL="0" indent="0">
              <a:buNone/>
            </a:pPr>
            <a:endParaRPr lang="fr-FR" dirty="0"/>
          </a:p>
          <a:p>
            <a:pPr marL="0" indent="0">
              <a:buNone/>
            </a:pPr>
            <a:r>
              <a:rPr lang="fr-FR" dirty="0"/>
              <a:t>	👉 Ouvrir son navigateur</a:t>
            </a:r>
          </a:p>
          <a:p>
            <a:pPr marL="0" indent="0">
              <a:buNone/>
            </a:pPr>
            <a:r>
              <a:rPr lang="fr-FR" dirty="0"/>
              <a:t>	👉 Choisir les bons mots-clés : </a:t>
            </a:r>
            <a:r>
              <a:rPr lang="fr-FR" sz="2000" i="1" dirty="0"/>
              <a:t>« je cherche la </a:t>
            </a:r>
            <a:r>
              <a:rPr lang="fr-FR" sz="2000" i="1" dirty="0">
                <a:solidFill>
                  <a:srgbClr val="92D050"/>
                </a:solidFill>
              </a:rPr>
              <a:t>hauteur de la tour Eiffel</a:t>
            </a:r>
            <a:r>
              <a:rPr lang="fr-FR" sz="2000" i="1" dirty="0"/>
              <a:t>»</a:t>
            </a:r>
          </a:p>
          <a:p>
            <a:pPr marL="0" indent="0">
              <a:buNone/>
            </a:pPr>
            <a:r>
              <a:rPr lang="fr-FR" sz="2000" i="1" dirty="0"/>
              <a:t>	</a:t>
            </a:r>
            <a:r>
              <a:rPr lang="fr-FR" dirty="0"/>
              <a:t>👉 Ecrire sa recherche :</a:t>
            </a:r>
          </a:p>
          <a:p>
            <a:pPr marL="0" indent="0">
              <a:buNone/>
            </a:pPr>
            <a:r>
              <a:rPr lang="fr-FR" i="1" dirty="0"/>
              <a:t>	</a:t>
            </a:r>
            <a:r>
              <a:rPr lang="fr-FR" dirty="0"/>
              <a:t>👉 Lancer sa recherche </a:t>
            </a:r>
            <a:r>
              <a:rPr lang="fr-FR" sz="2800" b="1" dirty="0"/>
              <a:t>🔍</a:t>
            </a:r>
            <a:endParaRPr lang="fr-FR" i="1" dirty="0"/>
          </a:p>
        </p:txBody>
      </p:sp>
      <p:sp>
        <p:nvSpPr>
          <p:cNvPr id="13" name="Rectangle 12">
            <a:extLst>
              <a:ext uri="{FF2B5EF4-FFF2-40B4-BE49-F238E27FC236}">
                <a16:creationId xmlns:a16="http://schemas.microsoft.com/office/drawing/2014/main" id="{9ECB1AC2-1785-435E-8524-A935D44E4B8E}"/>
              </a:ext>
            </a:extLst>
          </p:cNvPr>
          <p:cNvSpPr/>
          <p:nvPr/>
        </p:nvSpPr>
        <p:spPr>
          <a:xfrm>
            <a:off x="5448300" y="3904734"/>
            <a:ext cx="336468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131CB97F-624B-4444-BAC6-9E91BA521888}"/>
              </a:ext>
            </a:extLst>
          </p:cNvPr>
          <p:cNvSpPr txBox="1"/>
          <p:nvPr/>
        </p:nvSpPr>
        <p:spPr>
          <a:xfrm>
            <a:off x="5575300" y="3904734"/>
            <a:ext cx="3265638" cy="369332"/>
          </a:xfrm>
          <a:prstGeom prst="rect">
            <a:avLst/>
          </a:prstGeom>
          <a:noFill/>
          <a:ln>
            <a:solidFill>
              <a:srgbClr val="92D050"/>
            </a:solidFill>
          </a:ln>
        </p:spPr>
        <p:txBody>
          <a:bodyPr wrap="none" rtlCol="0">
            <a:spAutoFit/>
          </a:bodyPr>
          <a:lstStyle/>
          <a:p>
            <a:r>
              <a:rPr lang="fr-FR" sz="1800" b="1" dirty="0">
                <a:solidFill>
                  <a:srgbClr val="92D050"/>
                </a:solidFill>
              </a:rPr>
              <a:t>Hauteur tour Eiffel 		🔍</a:t>
            </a:r>
            <a:endParaRPr lang="fr-FR" dirty="0">
              <a:solidFill>
                <a:srgbClr val="92D050"/>
              </a:solidFill>
            </a:endParaRPr>
          </a:p>
        </p:txBody>
      </p:sp>
    </p:spTree>
    <p:extLst>
      <p:ext uri="{BB962C8B-B14F-4D97-AF65-F5344CB8AC3E}">
        <p14:creationId xmlns:p14="http://schemas.microsoft.com/office/powerpoint/2010/main" val="202952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EB3CF41-BA88-4165-BEF4-D391DFDC6C62}"/>
              </a:ext>
            </a:extLst>
          </p:cNvPr>
          <p:cNvPicPr>
            <a:picLocks noChangeAspect="1"/>
          </p:cNvPicPr>
          <p:nvPr/>
        </p:nvPicPr>
        <p:blipFill rotWithShape="1">
          <a:blip r:embed="rId3">
            <a:extLst>
              <a:ext uri="{28A0092B-C50C-407E-A947-70E740481C1C}">
                <a14:useLocalDpi xmlns:a14="http://schemas.microsoft.com/office/drawing/2010/main" val="0"/>
              </a:ext>
            </a:extLst>
          </a:blip>
          <a:srcRect t="7311" b="48094"/>
          <a:stretch/>
        </p:blipFill>
        <p:spPr>
          <a:xfrm>
            <a:off x="7372350" y="1502520"/>
            <a:ext cx="4195742" cy="4157952"/>
          </a:xfrm>
          <a:prstGeom prst="rect">
            <a:avLst/>
          </a:prstGeom>
        </p:spPr>
      </p:pic>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975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176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Comment interpréter les </a:t>
            </a:r>
            <a:r>
              <a:rPr lang="fr-FR" sz="4000" b="1" dirty="0">
                <a:solidFill>
                  <a:srgbClr val="92D050"/>
                </a:solidFill>
              </a:rPr>
              <a:t>résultats</a:t>
            </a:r>
            <a:r>
              <a:rPr lang="fr-FR" sz="4000" b="1" dirty="0">
                <a:solidFill>
                  <a:srgbClr val="00B0F0"/>
                </a:solidFill>
              </a:rPr>
              <a:t> </a:t>
            </a:r>
            <a:r>
              <a:rPr lang="fr-FR" sz="4000" b="1" dirty="0"/>
              <a:t>?</a:t>
            </a:r>
            <a:endParaRPr lang="fr-FR" sz="4000" dirty="0"/>
          </a:p>
        </p:txBody>
      </p:sp>
      <p:sp>
        <p:nvSpPr>
          <p:cNvPr id="16" name="ZoneTexte 15">
            <a:extLst>
              <a:ext uri="{FF2B5EF4-FFF2-40B4-BE49-F238E27FC236}">
                <a16:creationId xmlns:a16="http://schemas.microsoft.com/office/drawing/2014/main" id="{B53FC409-2914-465A-A477-EDAA9EE56642}"/>
              </a:ext>
            </a:extLst>
          </p:cNvPr>
          <p:cNvSpPr txBox="1"/>
          <p:nvPr/>
        </p:nvSpPr>
        <p:spPr>
          <a:xfrm>
            <a:off x="5219700" y="3244334"/>
            <a:ext cx="1752600" cy="369332"/>
          </a:xfrm>
          <a:prstGeom prst="rect">
            <a:avLst/>
          </a:prstGeom>
          <a:noFill/>
          <a:ln>
            <a:solidFill>
              <a:srgbClr val="92D050"/>
            </a:solidFill>
          </a:ln>
        </p:spPr>
        <p:txBody>
          <a:bodyPr wrap="square" rtlCol="0">
            <a:spAutoFit/>
          </a:bodyPr>
          <a:lstStyle/>
          <a:p>
            <a:r>
              <a:rPr lang="fr-FR" dirty="0"/>
              <a:t>Adresse du site</a:t>
            </a:r>
          </a:p>
        </p:txBody>
      </p:sp>
      <p:cxnSp>
        <p:nvCxnSpPr>
          <p:cNvPr id="18" name="Connecteur droit avec flèche 17">
            <a:extLst>
              <a:ext uri="{FF2B5EF4-FFF2-40B4-BE49-F238E27FC236}">
                <a16:creationId xmlns:a16="http://schemas.microsoft.com/office/drawing/2014/main" id="{9E2779B8-EFE2-4303-BDBD-67EBD6A17631}"/>
              </a:ext>
            </a:extLst>
          </p:cNvPr>
          <p:cNvCxnSpPr>
            <a:cxnSpLocks/>
            <a:stCxn id="16" idx="3"/>
          </p:cNvCxnSpPr>
          <p:nvPr/>
        </p:nvCxnSpPr>
        <p:spPr>
          <a:xfrm>
            <a:off x="6972300" y="3429000"/>
            <a:ext cx="548078"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B1C12A5-7089-40AF-90D7-01207D4CA597}"/>
              </a:ext>
            </a:extLst>
          </p:cNvPr>
          <p:cNvSpPr txBox="1"/>
          <p:nvPr/>
        </p:nvSpPr>
        <p:spPr>
          <a:xfrm>
            <a:off x="5071672" y="4316414"/>
            <a:ext cx="1752600" cy="369332"/>
          </a:xfrm>
          <a:prstGeom prst="rect">
            <a:avLst/>
          </a:prstGeom>
          <a:noFill/>
          <a:ln>
            <a:solidFill>
              <a:srgbClr val="92D050"/>
            </a:solidFill>
          </a:ln>
        </p:spPr>
        <p:txBody>
          <a:bodyPr wrap="square" rtlCol="0">
            <a:spAutoFit/>
          </a:bodyPr>
          <a:lstStyle/>
          <a:p>
            <a:r>
              <a:rPr lang="fr-FR" dirty="0"/>
              <a:t>Description</a:t>
            </a:r>
          </a:p>
        </p:txBody>
      </p:sp>
      <p:cxnSp>
        <p:nvCxnSpPr>
          <p:cNvPr id="21" name="Connecteur droit avec flèche 20">
            <a:extLst>
              <a:ext uri="{FF2B5EF4-FFF2-40B4-BE49-F238E27FC236}">
                <a16:creationId xmlns:a16="http://schemas.microsoft.com/office/drawing/2014/main" id="{2EA752C0-FA3F-4058-818C-780E72023919}"/>
              </a:ext>
            </a:extLst>
          </p:cNvPr>
          <p:cNvCxnSpPr>
            <a:cxnSpLocks/>
            <a:stCxn id="20" idx="3"/>
          </p:cNvCxnSpPr>
          <p:nvPr/>
        </p:nvCxnSpPr>
        <p:spPr>
          <a:xfrm flipV="1">
            <a:off x="6824272" y="4255052"/>
            <a:ext cx="641350" cy="24602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C10E7942-F3E4-482A-8D85-5FEBB094F98B}"/>
              </a:ext>
            </a:extLst>
          </p:cNvPr>
          <p:cNvSpPr txBox="1"/>
          <p:nvPr/>
        </p:nvSpPr>
        <p:spPr>
          <a:xfrm>
            <a:off x="5969000" y="3721329"/>
            <a:ext cx="762000" cy="369332"/>
          </a:xfrm>
          <a:prstGeom prst="rect">
            <a:avLst/>
          </a:prstGeom>
          <a:noFill/>
          <a:ln>
            <a:solidFill>
              <a:srgbClr val="92D050"/>
            </a:solidFill>
          </a:ln>
        </p:spPr>
        <p:txBody>
          <a:bodyPr wrap="square" rtlCol="0">
            <a:spAutoFit/>
          </a:bodyPr>
          <a:lstStyle/>
          <a:p>
            <a:r>
              <a:rPr lang="fr-FR" dirty="0"/>
              <a:t>Titre</a:t>
            </a:r>
          </a:p>
        </p:txBody>
      </p:sp>
      <p:cxnSp>
        <p:nvCxnSpPr>
          <p:cNvPr id="24" name="Connecteur droit avec flèche 23">
            <a:extLst>
              <a:ext uri="{FF2B5EF4-FFF2-40B4-BE49-F238E27FC236}">
                <a16:creationId xmlns:a16="http://schemas.microsoft.com/office/drawing/2014/main" id="{1E5810A8-A377-47E8-8F9D-7DD69F7B89A4}"/>
              </a:ext>
            </a:extLst>
          </p:cNvPr>
          <p:cNvCxnSpPr>
            <a:cxnSpLocks/>
            <a:stCxn id="23" idx="3"/>
          </p:cNvCxnSpPr>
          <p:nvPr/>
        </p:nvCxnSpPr>
        <p:spPr>
          <a:xfrm flipV="1">
            <a:off x="6731000" y="3839419"/>
            <a:ext cx="789378" cy="6657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7390FC3A-24DA-4A56-91B6-A3D158E46A6F}"/>
              </a:ext>
            </a:extLst>
          </p:cNvPr>
          <p:cNvPicPr>
            <a:picLocks noChangeAspect="1"/>
          </p:cNvPicPr>
          <p:nvPr/>
        </p:nvPicPr>
        <p:blipFill rotWithShape="1">
          <a:blip r:embed="rId4">
            <a:extLst>
              <a:ext uri="{28A0092B-C50C-407E-A947-70E740481C1C}">
                <a14:useLocalDpi xmlns:a14="http://schemas.microsoft.com/office/drawing/2010/main" val="0"/>
              </a:ext>
            </a:extLst>
          </a:blip>
          <a:srcRect t="17462" b="14769"/>
          <a:stretch/>
        </p:blipFill>
        <p:spPr>
          <a:xfrm>
            <a:off x="832469" y="1256492"/>
            <a:ext cx="3592122" cy="5409670"/>
          </a:xfrm>
          <a:prstGeom prst="rect">
            <a:avLst/>
          </a:prstGeom>
        </p:spPr>
      </p:pic>
    </p:spTree>
    <p:extLst>
      <p:ext uri="{BB962C8B-B14F-4D97-AF65-F5344CB8AC3E}">
        <p14:creationId xmlns:p14="http://schemas.microsoft.com/office/powerpoint/2010/main" val="254810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975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176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Comment interpréter les </a:t>
            </a:r>
            <a:r>
              <a:rPr lang="fr-FR" sz="4000" b="1" dirty="0">
                <a:solidFill>
                  <a:srgbClr val="92D050"/>
                </a:solidFill>
              </a:rPr>
              <a:t>résultats</a:t>
            </a:r>
            <a:r>
              <a:rPr lang="fr-FR" sz="4000" b="1" dirty="0">
                <a:solidFill>
                  <a:srgbClr val="00B0F0"/>
                </a:solidFill>
              </a:rPr>
              <a:t> </a:t>
            </a:r>
            <a:r>
              <a:rPr lang="fr-FR" sz="4000" b="1" dirty="0"/>
              <a:t>?</a:t>
            </a:r>
            <a:endParaRPr lang="fr-FR" sz="4000" dirty="0"/>
          </a:p>
        </p:txBody>
      </p:sp>
      <p:pic>
        <p:nvPicPr>
          <p:cNvPr id="8" name="Image 7">
            <a:extLst>
              <a:ext uri="{FF2B5EF4-FFF2-40B4-BE49-F238E27FC236}">
                <a16:creationId xmlns:a16="http://schemas.microsoft.com/office/drawing/2014/main" id="{2D8F0021-695B-486D-801A-79610CD21B8B}"/>
              </a:ext>
            </a:extLst>
          </p:cNvPr>
          <p:cNvPicPr>
            <a:picLocks noChangeAspect="1"/>
          </p:cNvPicPr>
          <p:nvPr/>
        </p:nvPicPr>
        <p:blipFill>
          <a:blip r:embed="rId3"/>
          <a:stretch>
            <a:fillRect/>
          </a:stretch>
        </p:blipFill>
        <p:spPr>
          <a:xfrm>
            <a:off x="1194419" y="1338952"/>
            <a:ext cx="8954750" cy="4896533"/>
          </a:xfrm>
          <a:prstGeom prst="rect">
            <a:avLst/>
          </a:prstGeom>
        </p:spPr>
      </p:pic>
      <p:sp>
        <p:nvSpPr>
          <p:cNvPr id="11" name="Ellipse 10">
            <a:extLst>
              <a:ext uri="{FF2B5EF4-FFF2-40B4-BE49-F238E27FC236}">
                <a16:creationId xmlns:a16="http://schemas.microsoft.com/office/drawing/2014/main" id="{C31E7C2F-073E-41F0-821F-6F390428A94C}"/>
              </a:ext>
            </a:extLst>
          </p:cNvPr>
          <p:cNvSpPr/>
          <p:nvPr/>
        </p:nvSpPr>
        <p:spPr>
          <a:xfrm>
            <a:off x="3365369" y="1404594"/>
            <a:ext cx="2903456" cy="3651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056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975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176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Comment interpréter les </a:t>
            </a:r>
            <a:r>
              <a:rPr lang="fr-FR" sz="4000" b="1" dirty="0">
                <a:solidFill>
                  <a:srgbClr val="92D050"/>
                </a:solidFill>
              </a:rPr>
              <a:t>résultats</a:t>
            </a:r>
            <a:r>
              <a:rPr lang="fr-FR" sz="4000" b="1" dirty="0">
                <a:solidFill>
                  <a:srgbClr val="00B0F0"/>
                </a:solidFill>
              </a:rPr>
              <a:t> </a:t>
            </a:r>
            <a:r>
              <a:rPr lang="fr-FR" sz="4000" b="1" dirty="0"/>
              <a:t>?</a:t>
            </a:r>
            <a:endParaRPr lang="fr-FR" sz="4000" dirty="0"/>
          </a:p>
        </p:txBody>
      </p:sp>
      <p:pic>
        <p:nvPicPr>
          <p:cNvPr id="3" name="Image 2">
            <a:extLst>
              <a:ext uri="{FF2B5EF4-FFF2-40B4-BE49-F238E27FC236}">
                <a16:creationId xmlns:a16="http://schemas.microsoft.com/office/drawing/2014/main" id="{2D48BB37-1B42-4889-B4B6-6A4626332A27}"/>
              </a:ext>
            </a:extLst>
          </p:cNvPr>
          <p:cNvPicPr>
            <a:picLocks noChangeAspect="1"/>
          </p:cNvPicPr>
          <p:nvPr/>
        </p:nvPicPr>
        <p:blipFill>
          <a:blip r:embed="rId3"/>
          <a:stretch>
            <a:fillRect/>
          </a:stretch>
        </p:blipFill>
        <p:spPr>
          <a:xfrm>
            <a:off x="2690337" y="2085787"/>
            <a:ext cx="6811326" cy="2686425"/>
          </a:xfrm>
          <a:prstGeom prst="rect">
            <a:avLst/>
          </a:prstGeom>
        </p:spPr>
      </p:pic>
    </p:spTree>
    <p:extLst>
      <p:ext uri="{BB962C8B-B14F-4D97-AF65-F5344CB8AC3E}">
        <p14:creationId xmlns:p14="http://schemas.microsoft.com/office/powerpoint/2010/main" val="278584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3235317" y="1901694"/>
            <a:ext cx="6247895" cy="3970318"/>
          </a:xfrm>
          <a:prstGeom prst="rect">
            <a:avLst/>
          </a:prstGeom>
          <a:noFill/>
        </p:spPr>
        <p:txBody>
          <a:bodyPr wrap="square" rtlCol="0">
            <a:spAutoFit/>
          </a:bodyPr>
          <a:lstStyle/>
          <a:p>
            <a:r>
              <a:rPr lang="fr-FR" sz="2800" b="1" dirty="0"/>
              <a:t>🧐 Retour en arrière</a:t>
            </a:r>
          </a:p>
          <a:p>
            <a:endParaRPr lang="fr-FR" sz="2800" b="1" dirty="0"/>
          </a:p>
          <a:p>
            <a:r>
              <a:rPr lang="fr-FR" sz="2800" dirty="0"/>
              <a:t>🚢</a:t>
            </a:r>
            <a:r>
              <a:rPr lang="fr-FR" sz="2800" b="1" dirty="0"/>
              <a:t> Zoom sur les Navigateurs	</a:t>
            </a:r>
          </a:p>
          <a:p>
            <a:endParaRPr lang="fr-FR" sz="2800" b="1" dirty="0"/>
          </a:p>
          <a:p>
            <a:r>
              <a:rPr lang="fr-FR" sz="2800" b="1" dirty="0"/>
              <a:t>🔍 Zoom sur les moteurs de recherche</a:t>
            </a:r>
          </a:p>
          <a:p>
            <a:endParaRPr lang="fr-FR" sz="2800" b="1" dirty="0"/>
          </a:p>
          <a:p>
            <a:r>
              <a:rPr lang="fr-FR" sz="2800" b="1" dirty="0"/>
              <a:t>🧐 Effectuer une recherche</a:t>
            </a:r>
          </a:p>
          <a:p>
            <a:endParaRPr lang="fr-FR" sz="2800" b="1" dirty="0"/>
          </a:p>
          <a:p>
            <a:r>
              <a:rPr lang="fr-FR" sz="2800" dirty="0"/>
              <a:t>🎫 </a:t>
            </a:r>
            <a:r>
              <a:rPr lang="fr-FR" sz="2800" b="1" dirty="0"/>
              <a:t>Le QR code</a:t>
            </a:r>
          </a:p>
        </p:txBody>
      </p:sp>
      <p:pic>
        <p:nvPicPr>
          <p:cNvPr id="9" name="Image 8">
            <a:extLst>
              <a:ext uri="{FF2B5EF4-FFF2-40B4-BE49-F238E27FC236}">
                <a16:creationId xmlns:a16="http://schemas.microsoft.com/office/drawing/2014/main" id="{F372B595-CB88-47EF-B8CB-BD0FA17EBAF6}"/>
              </a:ext>
            </a:extLst>
          </p:cNvPr>
          <p:cNvPicPr>
            <a:picLocks noChangeAspect="1"/>
          </p:cNvPicPr>
          <p:nvPr/>
        </p:nvPicPr>
        <p:blipFill>
          <a:blip r:embed="rId3"/>
          <a:stretch>
            <a:fillRect/>
          </a:stretch>
        </p:blipFill>
        <p:spPr>
          <a:xfrm flipV="1">
            <a:off x="3340762" y="5370966"/>
            <a:ext cx="481276" cy="495477"/>
          </a:xfrm>
          <a:prstGeom prst="rect">
            <a:avLst/>
          </a:prstGeom>
        </p:spPr>
      </p:pic>
      <p:sp>
        <p:nvSpPr>
          <p:cNvPr id="4" name="Espace réservé de la date 3">
            <a:extLst>
              <a:ext uri="{FF2B5EF4-FFF2-40B4-BE49-F238E27FC236}">
                <a16:creationId xmlns:a16="http://schemas.microsoft.com/office/drawing/2014/main" id="{A94428B0-2EB2-47EC-BD98-7129BEA20D72}"/>
              </a:ext>
            </a:extLst>
          </p:cNvPr>
          <p:cNvSpPr>
            <a:spLocks noGrp="1"/>
          </p:cNvSpPr>
          <p:nvPr>
            <p:ph type="dt" sz="half" idx="10"/>
          </p:nvPr>
        </p:nvSpPr>
        <p:spPr/>
        <p:txBody>
          <a:bodyPr/>
          <a:lstStyle/>
          <a:p>
            <a:fld id="{8C158A85-57D2-4275-845B-659645CCABF7}" type="datetime1">
              <a:rPr lang="fr-FR" smtClean="0"/>
              <a:t>27/01/2022</a:t>
            </a:fld>
            <a:endParaRPr lang="fr-FR"/>
          </a:p>
        </p:txBody>
      </p:sp>
      <p:sp>
        <p:nvSpPr>
          <p:cNvPr id="6" name="Espace réservé du pied de page 5">
            <a:extLst>
              <a:ext uri="{FF2B5EF4-FFF2-40B4-BE49-F238E27FC236}">
                <a16:creationId xmlns:a16="http://schemas.microsoft.com/office/drawing/2014/main" id="{2A8E39C4-405A-437A-9ED4-FFA7FB65B0FB}"/>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480A3846-A8B5-4F91-9EB8-1E2446838392}"/>
              </a:ext>
            </a:extLst>
          </p:cNvPr>
          <p:cNvSpPr>
            <a:spLocks noGrp="1"/>
          </p:cNvSpPr>
          <p:nvPr>
            <p:ph type="sldNum" sz="quarter" idx="12"/>
          </p:nvPr>
        </p:nvSpPr>
        <p:spPr/>
        <p:txBody>
          <a:bodyPr/>
          <a:lstStyle/>
          <a:p>
            <a:fld id="{214B496C-A674-488F-82D3-A6592634C02D}" type="slidenum">
              <a:rPr lang="fr-FR" smtClean="0"/>
              <a:t>3</a:t>
            </a:fld>
            <a:endParaRPr lang="fr-FR"/>
          </a:p>
        </p:txBody>
      </p:sp>
    </p:spTree>
    <p:extLst>
      <p:ext uri="{BB962C8B-B14F-4D97-AF65-F5344CB8AC3E}">
        <p14:creationId xmlns:p14="http://schemas.microsoft.com/office/powerpoint/2010/main" val="271940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975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176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Faire une recherche</a:t>
            </a:r>
            <a:endParaRPr lang="fr-FR" sz="4000" dirty="0"/>
          </a:p>
        </p:txBody>
      </p:sp>
      <p:sp>
        <p:nvSpPr>
          <p:cNvPr id="11" name="Espace réservé du contenu 11">
            <a:extLst>
              <a:ext uri="{FF2B5EF4-FFF2-40B4-BE49-F238E27FC236}">
                <a16:creationId xmlns:a16="http://schemas.microsoft.com/office/drawing/2014/main" id="{A3E8098E-B376-44F5-9DD0-67287F7035D7}"/>
              </a:ext>
            </a:extLst>
          </p:cNvPr>
          <p:cNvSpPr>
            <a:spLocks noGrp="1"/>
          </p:cNvSpPr>
          <p:nvPr>
            <p:ph idx="1"/>
          </p:nvPr>
        </p:nvSpPr>
        <p:spPr>
          <a:xfrm>
            <a:off x="838200" y="1502520"/>
            <a:ext cx="10515600" cy="4351338"/>
          </a:xfrm>
        </p:spPr>
        <p:txBody>
          <a:bodyPr>
            <a:normAutofit lnSpcReduction="10000"/>
          </a:bodyPr>
          <a:lstStyle/>
          <a:p>
            <a:pPr marL="0" indent="0">
              <a:buNone/>
            </a:pPr>
            <a:r>
              <a:rPr lang="fr-FR" dirty="0"/>
              <a:t>💡 La bonne méthode</a:t>
            </a:r>
          </a:p>
          <a:p>
            <a:pPr marL="0" indent="0">
              <a:buNone/>
            </a:pPr>
            <a:endParaRPr lang="fr-FR" dirty="0"/>
          </a:p>
          <a:p>
            <a:pPr marL="0" indent="0" algn="ctr">
              <a:buNone/>
            </a:pPr>
            <a:r>
              <a:rPr lang="fr-FR" dirty="0"/>
              <a:t>	👉 Choisir les bons mots-clés : informations essentielles </a:t>
            </a:r>
            <a:r>
              <a:rPr lang="fr-FR" b="1" dirty="0">
                <a:solidFill>
                  <a:srgbClr val="92D050"/>
                </a:solidFill>
              </a:rPr>
              <a:t>uniquement</a:t>
            </a:r>
          </a:p>
          <a:p>
            <a:pPr marL="0" indent="0" algn="ctr">
              <a:buNone/>
            </a:pPr>
            <a:endParaRPr lang="fr-FR" b="1" dirty="0"/>
          </a:p>
          <a:p>
            <a:pPr marL="0" indent="0" algn="ctr">
              <a:buNone/>
            </a:pPr>
            <a:r>
              <a:rPr lang="fr-FR" dirty="0"/>
              <a:t>👉 Sélectionner son résultat : les premiers sont souvent ceux qui correspondent le mieux à notre recherche.</a:t>
            </a:r>
          </a:p>
          <a:p>
            <a:pPr marL="0" indent="0" algn="ctr">
              <a:buNone/>
            </a:pPr>
            <a:endParaRPr lang="fr-FR" dirty="0"/>
          </a:p>
          <a:p>
            <a:pPr marL="0" indent="0" algn="ctr">
              <a:buNone/>
            </a:pPr>
            <a:r>
              <a:rPr lang="fr-FR" dirty="0"/>
              <a:t>❗ Certains des tous premiers sont souvent des </a:t>
            </a:r>
            <a:r>
              <a:rPr lang="fr-FR" dirty="0">
                <a:solidFill>
                  <a:srgbClr val="92D050"/>
                </a:solidFill>
              </a:rPr>
              <a:t>publicités</a:t>
            </a:r>
            <a:r>
              <a:rPr lang="fr-FR" dirty="0"/>
              <a:t> =&gt; définir ce que propose le site (nom du site, adresse, description de contenu)</a:t>
            </a:r>
            <a:endParaRPr lang="fr-FR" i="1" dirty="0"/>
          </a:p>
        </p:txBody>
      </p:sp>
    </p:spTree>
    <p:extLst>
      <p:ext uri="{BB962C8B-B14F-4D97-AF65-F5344CB8AC3E}">
        <p14:creationId xmlns:p14="http://schemas.microsoft.com/office/powerpoint/2010/main" val="2065112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975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176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Manipulons !</a:t>
            </a:r>
            <a:endParaRPr lang="fr-FR" sz="4000" dirty="0"/>
          </a:p>
        </p:txBody>
      </p:sp>
      <p:sp>
        <p:nvSpPr>
          <p:cNvPr id="11" name="Espace réservé du contenu 11">
            <a:extLst>
              <a:ext uri="{FF2B5EF4-FFF2-40B4-BE49-F238E27FC236}">
                <a16:creationId xmlns:a16="http://schemas.microsoft.com/office/drawing/2014/main" id="{A3E8098E-B376-44F5-9DD0-67287F7035D7}"/>
              </a:ext>
            </a:extLst>
          </p:cNvPr>
          <p:cNvSpPr>
            <a:spLocks noGrp="1"/>
          </p:cNvSpPr>
          <p:nvPr>
            <p:ph idx="1"/>
          </p:nvPr>
        </p:nvSpPr>
        <p:spPr>
          <a:xfrm>
            <a:off x="734898" y="1502520"/>
            <a:ext cx="10722204" cy="4548839"/>
          </a:xfrm>
        </p:spPr>
        <p:txBody>
          <a:bodyPr>
            <a:normAutofit/>
          </a:bodyPr>
          <a:lstStyle/>
          <a:p>
            <a:pPr marL="0" indent="0" algn="ctr">
              <a:buNone/>
            </a:pPr>
            <a:r>
              <a:rPr lang="fr-FR" sz="2400" i="1" dirty="0"/>
              <a:t>✔ </a:t>
            </a:r>
            <a:r>
              <a:rPr lang="fr-FR" sz="2400" dirty="0"/>
              <a:t>Cherchez l’année de sortie du film « Le discours d’un roi »</a:t>
            </a:r>
          </a:p>
          <a:p>
            <a:pPr marL="0" indent="0" algn="ctr">
              <a:buNone/>
            </a:pPr>
            <a:endParaRPr lang="fr-FR" sz="2400" dirty="0"/>
          </a:p>
          <a:p>
            <a:pPr marL="0" indent="0" algn="ctr">
              <a:buNone/>
            </a:pPr>
            <a:r>
              <a:rPr lang="fr-FR" sz="2400" dirty="0"/>
              <a:t>✔ Trouvez votre ville natale et montrez-la moi sur une carte</a:t>
            </a:r>
          </a:p>
          <a:p>
            <a:pPr marL="0" indent="0" algn="ctr">
              <a:buNone/>
            </a:pPr>
            <a:endParaRPr lang="fr-FR" sz="2400" dirty="0"/>
          </a:p>
          <a:p>
            <a:pPr marL="0" indent="0" algn="ctr">
              <a:buNone/>
            </a:pPr>
            <a:r>
              <a:rPr lang="fr-FR" sz="2400" dirty="0"/>
              <a:t>✔ Choisissez une vidéo de votre chanteur préféré</a:t>
            </a:r>
          </a:p>
          <a:p>
            <a:pPr marL="0" indent="0" algn="ctr">
              <a:buNone/>
            </a:pPr>
            <a:endParaRPr lang="fr-FR" sz="2400" dirty="0"/>
          </a:p>
          <a:p>
            <a:pPr marL="0" indent="0" algn="ctr">
              <a:buNone/>
            </a:pPr>
            <a:r>
              <a:rPr lang="fr-FR" sz="2400" dirty="0"/>
              <a:t>✔ Quel dessin animé Disney est sorti en 1994 ?</a:t>
            </a:r>
          </a:p>
          <a:p>
            <a:pPr marL="0" indent="0" algn="ctr">
              <a:buNone/>
            </a:pPr>
            <a:endParaRPr lang="fr-FR" sz="2400" dirty="0"/>
          </a:p>
          <a:p>
            <a:pPr marL="0" indent="0" algn="ctr">
              <a:buNone/>
            </a:pPr>
            <a:r>
              <a:rPr lang="fr-FR" sz="2400" dirty="0"/>
              <a:t>✔Sur quel site trouvez-vous la recette de « ’The’ tarte au citron meringuée » ?</a:t>
            </a:r>
          </a:p>
          <a:p>
            <a:pPr marL="0" indent="0" algn="ctr">
              <a:buNone/>
            </a:pPr>
            <a:endParaRPr lang="fr-FR" sz="2400" dirty="0"/>
          </a:p>
        </p:txBody>
      </p:sp>
    </p:spTree>
    <p:extLst>
      <p:ext uri="{BB962C8B-B14F-4D97-AF65-F5344CB8AC3E}">
        <p14:creationId xmlns:p14="http://schemas.microsoft.com/office/powerpoint/2010/main" val="140326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 ⚡ Et la sécurité dans tout ça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FA24D46-B044-432E-B1B5-20944987F228}"/>
              </a:ext>
            </a:extLst>
          </p:cNvPr>
          <p:cNvSpPr/>
          <p:nvPr/>
        </p:nvSpPr>
        <p:spPr>
          <a:xfrm>
            <a:off x="1731677" y="2491632"/>
            <a:ext cx="8728645" cy="16664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solidFill>
                <a:latin typeface="BalooChettan2-Regular"/>
              </a:rPr>
              <a:t>M</a:t>
            </a:r>
            <a:r>
              <a:rPr lang="fr-FR" sz="3200" b="0" i="0" u="none" strike="noStrike" baseline="0" dirty="0">
                <a:solidFill>
                  <a:schemeClr val="bg1"/>
                </a:solidFill>
                <a:latin typeface="BalooChettan2-Regular"/>
              </a:rPr>
              <a:t>aintenant, vous allez découvrir les conseils, les règles de sécurité essentielles, à appliquer quand on utilise Internet.</a:t>
            </a:r>
            <a:endParaRPr lang="fr-FR" sz="3200" dirty="0">
              <a:solidFill>
                <a:schemeClr val="bg1"/>
              </a:solidFill>
            </a:endParaRPr>
          </a:p>
        </p:txBody>
      </p:sp>
    </p:spTree>
    <p:extLst>
      <p:ext uri="{BB962C8B-B14F-4D97-AF65-F5344CB8AC3E}">
        <p14:creationId xmlns:p14="http://schemas.microsoft.com/office/powerpoint/2010/main" val="1926110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 ⚡ Et la sécurité dans tout ça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08AC9FD-4CF3-4332-B4AC-2317C9358C45}"/>
              </a:ext>
            </a:extLst>
          </p:cNvPr>
          <p:cNvSpPr txBox="1"/>
          <p:nvPr/>
        </p:nvSpPr>
        <p:spPr>
          <a:xfrm rot="21192184">
            <a:off x="558416" y="610413"/>
            <a:ext cx="2913187" cy="646331"/>
          </a:xfrm>
          <a:prstGeom prst="rect">
            <a:avLst/>
          </a:prstGeom>
          <a:solidFill>
            <a:schemeClr val="bg1"/>
          </a:solidFill>
        </p:spPr>
        <p:txBody>
          <a:bodyPr wrap="square">
            <a:spAutoFit/>
          </a:bodyPr>
          <a:lstStyle/>
          <a:p>
            <a:pPr marR="24510" algn="ctr"/>
            <a:r>
              <a:rPr lang="fr-FR" sz="1800" b="1" i="0" u="none" strike="noStrike" baseline="0" dirty="0">
                <a:solidFill>
                  <a:srgbClr val="000000"/>
                </a:solidFill>
                <a:latin typeface="Segoe UI" panose="020B0502040204020203" pitchFamily="34" charset="0"/>
              </a:rPr>
              <a:t>👍 Les bons réflexes à </a:t>
            </a:r>
          </a:p>
          <a:p>
            <a:pPr marR="24510" algn="ctr"/>
            <a:r>
              <a:rPr lang="fr-FR" sz="1800" b="1" i="0" u="none" strike="noStrike" baseline="0" dirty="0">
                <a:solidFill>
                  <a:srgbClr val="000000"/>
                </a:solidFill>
                <a:latin typeface="Segoe UI" panose="020B0502040204020203" pitchFamily="34" charset="0"/>
              </a:rPr>
              <a:t>adopter sur internet</a:t>
            </a:r>
            <a:endParaRPr lang="fr-FR" b="1" dirty="0"/>
          </a:p>
        </p:txBody>
      </p:sp>
      <p:grpSp>
        <p:nvGrpSpPr>
          <p:cNvPr id="60" name="Groupe 59">
            <a:extLst>
              <a:ext uri="{FF2B5EF4-FFF2-40B4-BE49-F238E27FC236}">
                <a16:creationId xmlns:a16="http://schemas.microsoft.com/office/drawing/2014/main" id="{DB217FA9-0362-4B9D-9F60-F91B380F9621}"/>
              </a:ext>
            </a:extLst>
          </p:cNvPr>
          <p:cNvGrpSpPr/>
          <p:nvPr/>
        </p:nvGrpSpPr>
        <p:grpSpPr>
          <a:xfrm>
            <a:off x="209180" y="1362800"/>
            <a:ext cx="11775956" cy="2283535"/>
            <a:chOff x="171302" y="2118316"/>
            <a:chExt cx="11775956" cy="2535152"/>
          </a:xfrm>
        </p:grpSpPr>
        <p:sp>
          <p:nvSpPr>
            <p:cNvPr id="11" name="ZoneTexte 10">
              <a:extLst>
                <a:ext uri="{FF2B5EF4-FFF2-40B4-BE49-F238E27FC236}">
                  <a16:creationId xmlns:a16="http://schemas.microsoft.com/office/drawing/2014/main" id="{014D1C62-69C7-46DE-8FB0-D804687C9C58}"/>
                </a:ext>
              </a:extLst>
            </p:cNvPr>
            <p:cNvSpPr txBox="1"/>
            <p:nvPr/>
          </p:nvSpPr>
          <p:spPr>
            <a:xfrm>
              <a:off x="2916619" y="2118316"/>
              <a:ext cx="6630312" cy="410028"/>
            </a:xfrm>
            <a:prstGeom prst="rect">
              <a:avLst/>
            </a:prstGeom>
            <a:noFill/>
          </p:spPr>
          <p:txBody>
            <a:bodyPr wrap="square">
              <a:spAutoFit/>
            </a:bodyPr>
            <a:lstStyle/>
            <a:p>
              <a:pPr marR="24510" algn="ctr"/>
              <a:r>
                <a:rPr lang="fr-FR" sz="1800" i="0" u="none" strike="noStrike" baseline="0" dirty="0">
                  <a:solidFill>
                    <a:srgbClr val="000000"/>
                  </a:solidFill>
                  <a:latin typeface="Segoe UI" panose="020B0502040204020203" pitchFamily="34" charset="0"/>
                </a:rPr>
                <a:t>1/ Reconnaître les </a:t>
              </a:r>
              <a:r>
                <a:rPr lang="fr-FR" sz="1800" b="1" i="0" u="none" strike="noStrike" baseline="0" dirty="0">
                  <a:solidFill>
                    <a:srgbClr val="92D050"/>
                  </a:solidFill>
                  <a:latin typeface="Segoe UI" panose="020B0502040204020203" pitchFamily="34" charset="0"/>
                </a:rPr>
                <a:t>sites fiables</a:t>
              </a:r>
              <a:endParaRPr lang="fr-FR" b="1" dirty="0">
                <a:solidFill>
                  <a:srgbClr val="92D050"/>
                </a:solidFill>
              </a:endParaRPr>
            </a:p>
          </p:txBody>
        </p:sp>
        <p:grpSp>
          <p:nvGrpSpPr>
            <p:cNvPr id="12" name="Groupe 11">
              <a:extLst>
                <a:ext uri="{FF2B5EF4-FFF2-40B4-BE49-F238E27FC236}">
                  <a16:creationId xmlns:a16="http://schemas.microsoft.com/office/drawing/2014/main" id="{08776A3C-5AFC-4442-8D28-F599EFC826F0}"/>
                </a:ext>
              </a:extLst>
            </p:cNvPr>
            <p:cNvGrpSpPr/>
            <p:nvPr/>
          </p:nvGrpSpPr>
          <p:grpSpPr>
            <a:xfrm>
              <a:off x="171302" y="2904067"/>
              <a:ext cx="11775956" cy="1749401"/>
              <a:chOff x="184002" y="3632980"/>
              <a:chExt cx="11775956" cy="1749401"/>
            </a:xfrm>
          </p:grpSpPr>
          <p:grpSp>
            <p:nvGrpSpPr>
              <p:cNvPr id="13" name="Groupe 12">
                <a:extLst>
                  <a:ext uri="{FF2B5EF4-FFF2-40B4-BE49-F238E27FC236}">
                    <a16:creationId xmlns:a16="http://schemas.microsoft.com/office/drawing/2014/main" id="{AAFF55D7-4CED-417F-9A79-E27C2EBE3F46}"/>
                  </a:ext>
                </a:extLst>
              </p:cNvPr>
              <p:cNvGrpSpPr/>
              <p:nvPr/>
            </p:nvGrpSpPr>
            <p:grpSpPr>
              <a:xfrm>
                <a:off x="184002" y="3743258"/>
                <a:ext cx="11775956" cy="1639123"/>
                <a:chOff x="0" y="3208860"/>
                <a:chExt cx="12020310" cy="1757420"/>
              </a:xfrm>
            </p:grpSpPr>
            <p:grpSp>
              <p:nvGrpSpPr>
                <p:cNvPr id="29" name="Groupe 28">
                  <a:extLst>
                    <a:ext uri="{FF2B5EF4-FFF2-40B4-BE49-F238E27FC236}">
                      <a16:creationId xmlns:a16="http://schemas.microsoft.com/office/drawing/2014/main" id="{0575B01E-F144-4E39-8412-C4D1E11CDC13}"/>
                    </a:ext>
                  </a:extLst>
                </p:cNvPr>
                <p:cNvGrpSpPr/>
                <p:nvPr/>
              </p:nvGrpSpPr>
              <p:grpSpPr>
                <a:xfrm>
                  <a:off x="0" y="3208860"/>
                  <a:ext cx="12020310" cy="1757420"/>
                  <a:chOff x="0" y="3208860"/>
                  <a:chExt cx="12020310" cy="1757420"/>
                </a:xfrm>
              </p:grpSpPr>
              <p:pic>
                <p:nvPicPr>
                  <p:cNvPr id="31" name="Image 30">
                    <a:extLst>
                      <a:ext uri="{FF2B5EF4-FFF2-40B4-BE49-F238E27FC236}">
                        <a16:creationId xmlns:a16="http://schemas.microsoft.com/office/drawing/2014/main" id="{F965F929-3991-427D-B101-7AFF449357C8}"/>
                      </a:ext>
                    </a:extLst>
                  </p:cNvPr>
                  <p:cNvPicPr>
                    <a:picLocks noChangeAspect="1"/>
                  </p:cNvPicPr>
                  <p:nvPr/>
                </p:nvPicPr>
                <p:blipFill rotWithShape="1">
                  <a:blip r:embed="rId3"/>
                  <a:srcRect l="77281" b="4005"/>
                  <a:stretch/>
                </p:blipFill>
                <p:spPr>
                  <a:xfrm>
                    <a:off x="6500121" y="3208860"/>
                    <a:ext cx="5520189" cy="1139258"/>
                  </a:xfrm>
                  <a:prstGeom prst="rect">
                    <a:avLst/>
                  </a:prstGeom>
                  <a:ln>
                    <a:noFill/>
                  </a:ln>
                </p:spPr>
              </p:pic>
              <p:grpSp>
                <p:nvGrpSpPr>
                  <p:cNvPr id="32" name="Groupe 31">
                    <a:extLst>
                      <a:ext uri="{FF2B5EF4-FFF2-40B4-BE49-F238E27FC236}">
                        <a16:creationId xmlns:a16="http://schemas.microsoft.com/office/drawing/2014/main" id="{C3CD864D-3DC2-486C-9B01-CBF4DE8BDBCB}"/>
                      </a:ext>
                    </a:extLst>
                  </p:cNvPr>
                  <p:cNvGrpSpPr/>
                  <p:nvPr/>
                </p:nvGrpSpPr>
                <p:grpSpPr>
                  <a:xfrm>
                    <a:off x="0" y="3220861"/>
                    <a:ext cx="10624275" cy="1745419"/>
                    <a:chOff x="0" y="3220861"/>
                    <a:chExt cx="10624275" cy="1745419"/>
                  </a:xfrm>
                </p:grpSpPr>
                <p:pic>
                  <p:nvPicPr>
                    <p:cNvPr id="33" name="Image 32">
                      <a:extLst>
                        <a:ext uri="{FF2B5EF4-FFF2-40B4-BE49-F238E27FC236}">
                          <a16:creationId xmlns:a16="http://schemas.microsoft.com/office/drawing/2014/main" id="{01881291-2B58-4B3C-A395-9835AC9B82A3}"/>
                        </a:ext>
                      </a:extLst>
                    </p:cNvPr>
                    <p:cNvPicPr>
                      <a:picLocks noChangeAspect="1"/>
                    </p:cNvPicPr>
                    <p:nvPr/>
                  </p:nvPicPr>
                  <p:blipFill rotWithShape="1">
                    <a:blip r:embed="rId3"/>
                    <a:srcRect t="1" r="64896" b="-6231"/>
                    <a:stretch/>
                  </p:blipFill>
                  <p:spPr>
                    <a:xfrm>
                      <a:off x="0" y="3220861"/>
                      <a:ext cx="8248307" cy="1219194"/>
                    </a:xfrm>
                    <a:prstGeom prst="rect">
                      <a:avLst/>
                    </a:prstGeom>
                    <a:ln>
                      <a:noFill/>
                    </a:ln>
                  </p:spPr>
                </p:pic>
                <p:sp>
                  <p:nvSpPr>
                    <p:cNvPr id="34" name="Rectangle 33">
                      <a:extLst>
                        <a:ext uri="{FF2B5EF4-FFF2-40B4-BE49-F238E27FC236}">
                          <a16:creationId xmlns:a16="http://schemas.microsoft.com/office/drawing/2014/main" id="{97CDC1E9-D1BE-4FF3-BBCB-7AFC33CE17F9}"/>
                        </a:ext>
                      </a:extLst>
                    </p:cNvPr>
                    <p:cNvSpPr/>
                    <p:nvPr/>
                  </p:nvSpPr>
                  <p:spPr>
                    <a:xfrm>
                      <a:off x="4038600" y="4360818"/>
                      <a:ext cx="6585675" cy="60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30" name="Image 29">
                  <a:extLst>
                    <a:ext uri="{FF2B5EF4-FFF2-40B4-BE49-F238E27FC236}">
                      <a16:creationId xmlns:a16="http://schemas.microsoft.com/office/drawing/2014/main" id="{731715CD-82A1-42DB-983D-0624EF5A5C81}"/>
                    </a:ext>
                  </a:extLst>
                </p:cNvPr>
                <p:cNvPicPr>
                  <a:picLocks noChangeAspect="1"/>
                </p:cNvPicPr>
                <p:nvPr/>
              </p:nvPicPr>
              <p:blipFill rotWithShape="1">
                <a:blip r:embed="rId3"/>
                <a:srcRect l="72926" r="14895" b="4005"/>
                <a:stretch/>
              </p:blipFill>
              <p:spPr>
                <a:xfrm>
                  <a:off x="4124153" y="3208860"/>
                  <a:ext cx="4124154" cy="1139258"/>
                </a:xfrm>
                <a:prstGeom prst="rect">
                  <a:avLst/>
                </a:prstGeom>
                <a:ln>
                  <a:noFill/>
                </a:ln>
              </p:spPr>
            </p:pic>
          </p:grpSp>
          <p:sp>
            <p:nvSpPr>
              <p:cNvPr id="20" name="Ellipse 19">
                <a:extLst>
                  <a:ext uri="{FF2B5EF4-FFF2-40B4-BE49-F238E27FC236}">
                    <a16:creationId xmlns:a16="http://schemas.microsoft.com/office/drawing/2014/main" id="{91EC5A49-26B7-4CDA-A8EF-483F4F2A2A66}"/>
                  </a:ext>
                </a:extLst>
              </p:cNvPr>
              <p:cNvSpPr/>
              <p:nvPr/>
            </p:nvSpPr>
            <p:spPr>
              <a:xfrm>
                <a:off x="1991791" y="4088668"/>
                <a:ext cx="471989" cy="39852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B3987780-A2A6-47A3-8D49-F6E9A37B787B}"/>
                  </a:ext>
                </a:extLst>
              </p:cNvPr>
              <p:cNvCxnSpPr>
                <a:cxnSpLocks/>
                <a:endCxn id="37" idx="2"/>
              </p:cNvCxnSpPr>
              <p:nvPr/>
            </p:nvCxnSpPr>
            <p:spPr>
              <a:xfrm flipH="1" flipV="1">
                <a:off x="1832920" y="3632980"/>
                <a:ext cx="389580" cy="445708"/>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C7CEF73A-07D6-470E-ABCC-D8BA806DAF77}"/>
                  </a:ext>
                </a:extLst>
              </p:cNvPr>
              <p:cNvSpPr txBox="1"/>
              <p:nvPr/>
            </p:nvSpPr>
            <p:spPr>
              <a:xfrm>
                <a:off x="2000337" y="4123783"/>
                <a:ext cx="5407972" cy="369332"/>
              </a:xfrm>
              <a:prstGeom prst="rect">
                <a:avLst/>
              </a:prstGeom>
              <a:noFill/>
              <a:ln>
                <a:noFill/>
              </a:ln>
            </p:spPr>
            <p:txBody>
              <a:bodyPr wrap="square" rtlCol="0">
                <a:spAutoFit/>
              </a:bodyPr>
              <a:lstStyle/>
              <a:p>
                <a:r>
                  <a:rPr lang="fr-FR" dirty="0"/>
                  <a:t>🔒    https://ants.gouv.fr</a:t>
                </a:r>
              </a:p>
            </p:txBody>
          </p:sp>
        </p:grpSp>
        <p:sp>
          <p:nvSpPr>
            <p:cNvPr id="35" name="Ellipse 34">
              <a:extLst>
                <a:ext uri="{FF2B5EF4-FFF2-40B4-BE49-F238E27FC236}">
                  <a16:creationId xmlns:a16="http://schemas.microsoft.com/office/drawing/2014/main" id="{91B0D02C-B95F-41B0-9E35-DB58B9C75125}"/>
                </a:ext>
              </a:extLst>
            </p:cNvPr>
            <p:cNvSpPr/>
            <p:nvPr/>
          </p:nvSpPr>
          <p:spPr>
            <a:xfrm>
              <a:off x="2459626" y="3400790"/>
              <a:ext cx="712471" cy="39852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8BCD7B5C-38EE-4EFA-901B-A7AC1EE2A3F9}"/>
                </a:ext>
              </a:extLst>
            </p:cNvPr>
            <p:cNvSpPr/>
            <p:nvPr/>
          </p:nvSpPr>
          <p:spPr>
            <a:xfrm>
              <a:off x="3682364" y="3394870"/>
              <a:ext cx="712471" cy="39852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54CEE419-E7EE-456C-A46A-F45E7428BB9D}"/>
                </a:ext>
              </a:extLst>
            </p:cNvPr>
            <p:cNvSpPr txBox="1"/>
            <p:nvPr/>
          </p:nvSpPr>
          <p:spPr>
            <a:xfrm>
              <a:off x="1139374" y="2534735"/>
              <a:ext cx="1361692" cy="369332"/>
            </a:xfrm>
            <a:prstGeom prst="rect">
              <a:avLst/>
            </a:prstGeom>
            <a:noFill/>
            <a:ln>
              <a:solidFill>
                <a:srgbClr val="92D050"/>
              </a:solidFill>
            </a:ln>
          </p:spPr>
          <p:txBody>
            <a:bodyPr wrap="square" rtlCol="0">
              <a:spAutoFit/>
            </a:bodyPr>
            <a:lstStyle/>
            <a:p>
              <a:r>
                <a:rPr lang="fr-FR" dirty="0"/>
                <a:t>Le </a:t>
              </a:r>
              <a:r>
                <a:rPr lang="fr-FR" b="1" dirty="0"/>
                <a:t>cadenas</a:t>
              </a:r>
            </a:p>
          </p:txBody>
        </p:sp>
        <p:sp>
          <p:nvSpPr>
            <p:cNvPr id="50" name="ZoneTexte 49">
              <a:extLst>
                <a:ext uri="{FF2B5EF4-FFF2-40B4-BE49-F238E27FC236}">
                  <a16:creationId xmlns:a16="http://schemas.microsoft.com/office/drawing/2014/main" id="{8B7E5DDD-9837-4361-8149-16B8606E3627}"/>
                </a:ext>
              </a:extLst>
            </p:cNvPr>
            <p:cNvSpPr txBox="1"/>
            <p:nvPr/>
          </p:nvSpPr>
          <p:spPr>
            <a:xfrm>
              <a:off x="2676907" y="2528149"/>
              <a:ext cx="1584696" cy="369332"/>
            </a:xfrm>
            <a:prstGeom prst="rect">
              <a:avLst/>
            </a:prstGeom>
            <a:noFill/>
            <a:ln>
              <a:solidFill>
                <a:srgbClr val="92D050"/>
              </a:solidFill>
            </a:ln>
          </p:spPr>
          <p:txBody>
            <a:bodyPr wrap="square" rtlCol="0">
              <a:spAutoFit/>
            </a:bodyPr>
            <a:lstStyle/>
            <a:p>
              <a:r>
                <a:rPr lang="fr-FR" dirty="0"/>
                <a:t>Le « </a:t>
              </a:r>
              <a:r>
                <a:rPr lang="fr-FR" b="1" dirty="0"/>
                <a:t>https:// </a:t>
              </a:r>
              <a:r>
                <a:rPr lang="fr-FR" dirty="0"/>
                <a:t>»</a:t>
              </a:r>
            </a:p>
          </p:txBody>
        </p:sp>
        <p:cxnSp>
          <p:nvCxnSpPr>
            <p:cNvPr id="51" name="Connecteur droit avec flèche 50">
              <a:extLst>
                <a:ext uri="{FF2B5EF4-FFF2-40B4-BE49-F238E27FC236}">
                  <a16:creationId xmlns:a16="http://schemas.microsoft.com/office/drawing/2014/main" id="{02A519B3-4FC1-41B1-AA3B-60ABCA6C5CE2}"/>
                </a:ext>
              </a:extLst>
            </p:cNvPr>
            <p:cNvCxnSpPr>
              <a:cxnSpLocks/>
              <a:stCxn id="35" idx="7"/>
              <a:endCxn id="50" idx="2"/>
            </p:cNvCxnSpPr>
            <p:nvPr/>
          </p:nvCxnSpPr>
          <p:spPr>
            <a:xfrm flipV="1">
              <a:off x="3067758" y="2897481"/>
              <a:ext cx="401497" cy="561672"/>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1F969353-F254-44F7-8E10-E9AC16F27AD9}"/>
                </a:ext>
              </a:extLst>
            </p:cNvPr>
            <p:cNvSpPr txBox="1"/>
            <p:nvPr/>
          </p:nvSpPr>
          <p:spPr>
            <a:xfrm>
              <a:off x="4511304" y="2523542"/>
              <a:ext cx="1584696" cy="369332"/>
            </a:xfrm>
            <a:prstGeom prst="rect">
              <a:avLst/>
            </a:prstGeom>
            <a:noFill/>
            <a:ln>
              <a:solidFill>
                <a:srgbClr val="92D050"/>
              </a:solidFill>
            </a:ln>
          </p:spPr>
          <p:txBody>
            <a:bodyPr wrap="square" rtlCol="0">
              <a:spAutoFit/>
            </a:bodyPr>
            <a:lstStyle/>
            <a:p>
              <a:r>
                <a:rPr lang="fr-FR" dirty="0"/>
                <a:t>Le « </a:t>
              </a:r>
              <a:r>
                <a:rPr lang="fr-FR" b="1" dirty="0"/>
                <a:t>.gouv.fr </a:t>
              </a:r>
              <a:r>
                <a:rPr lang="fr-FR" dirty="0"/>
                <a:t>»</a:t>
              </a:r>
            </a:p>
          </p:txBody>
        </p:sp>
        <p:cxnSp>
          <p:nvCxnSpPr>
            <p:cNvPr id="55" name="Connecteur droit avec flèche 54">
              <a:extLst>
                <a:ext uri="{FF2B5EF4-FFF2-40B4-BE49-F238E27FC236}">
                  <a16:creationId xmlns:a16="http://schemas.microsoft.com/office/drawing/2014/main" id="{ED6A3CFE-ADFF-4FBB-9902-F1830A0ECB3A}"/>
                </a:ext>
              </a:extLst>
            </p:cNvPr>
            <p:cNvCxnSpPr>
              <a:cxnSpLocks/>
              <a:stCxn id="36" idx="7"/>
              <a:endCxn id="54" idx="2"/>
            </p:cNvCxnSpPr>
            <p:nvPr/>
          </p:nvCxnSpPr>
          <p:spPr>
            <a:xfrm flipV="1">
              <a:off x="4290496" y="2892874"/>
              <a:ext cx="1013156" cy="560359"/>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ZoneTexte 60">
            <a:extLst>
              <a:ext uri="{FF2B5EF4-FFF2-40B4-BE49-F238E27FC236}">
                <a16:creationId xmlns:a16="http://schemas.microsoft.com/office/drawing/2014/main" id="{05A614F8-1865-44FF-A8F4-95A1E84A0032}"/>
              </a:ext>
            </a:extLst>
          </p:cNvPr>
          <p:cNvSpPr txBox="1"/>
          <p:nvPr/>
        </p:nvSpPr>
        <p:spPr>
          <a:xfrm>
            <a:off x="1181379" y="3548178"/>
            <a:ext cx="10176548" cy="1200329"/>
          </a:xfrm>
          <a:prstGeom prst="rect">
            <a:avLst/>
          </a:prstGeom>
          <a:noFill/>
        </p:spPr>
        <p:txBody>
          <a:bodyPr wrap="square">
            <a:spAutoFit/>
          </a:bodyPr>
          <a:lstStyle/>
          <a:p>
            <a:pPr marR="24510" algn="ctr"/>
            <a:r>
              <a:rPr lang="fr-FR" sz="1800" i="0" u="none" strike="noStrike" baseline="0" dirty="0">
                <a:solidFill>
                  <a:srgbClr val="000000"/>
                </a:solidFill>
                <a:latin typeface="Segoe UI" panose="020B0502040204020203" pitchFamily="34" charset="0"/>
              </a:rPr>
              <a:t>2/ Créer des </a:t>
            </a:r>
            <a:r>
              <a:rPr lang="fr-FR" sz="1800" b="1" i="0" u="none" strike="noStrike" baseline="0" dirty="0">
                <a:solidFill>
                  <a:srgbClr val="92D050"/>
                </a:solidFill>
                <a:latin typeface="Segoe UI" panose="020B0502040204020203" pitchFamily="34" charset="0"/>
              </a:rPr>
              <a:t>mots de passe sécurisés</a:t>
            </a:r>
          </a:p>
          <a:p>
            <a:pPr marR="24510" algn="ctr"/>
            <a:endParaRPr lang="fr-FR" sz="1800" b="1" i="0" u="none" strike="noStrike" baseline="0" dirty="0">
              <a:solidFill>
                <a:srgbClr val="FFC000"/>
              </a:solidFill>
              <a:latin typeface="Segoe UI" panose="020B0502040204020203" pitchFamily="34" charset="0"/>
            </a:endParaRPr>
          </a:p>
          <a:p>
            <a:pPr algn="l"/>
            <a:r>
              <a:rPr lang="fr-FR" sz="1800" b="0" i="0" u="none" strike="noStrike" baseline="0" dirty="0">
                <a:latin typeface="Segoe UI" panose="020B0502040204020203" pitchFamily="34" charset="0"/>
                <a:cs typeface="Segoe UI" panose="020B0502040204020203" pitchFamily="34" charset="0"/>
              </a:rPr>
              <a:t>Un mot de passe sécurisé est un mot de passe long, composé de chiffres, lettres minuscules et majuscules et caractères spéciaux, difficiles à deviner par d’autres.</a:t>
            </a:r>
            <a:endParaRPr lang="fr-FR" b="1" dirty="0">
              <a:solidFill>
                <a:srgbClr val="FFC000"/>
              </a:solidFill>
              <a:latin typeface="Segoe UI" panose="020B0502040204020203" pitchFamily="34" charset="0"/>
              <a:cs typeface="Segoe UI" panose="020B0502040204020203" pitchFamily="34" charset="0"/>
            </a:endParaRPr>
          </a:p>
        </p:txBody>
      </p:sp>
      <p:sp>
        <p:nvSpPr>
          <p:cNvPr id="62" name="ZoneTexte 61">
            <a:extLst>
              <a:ext uri="{FF2B5EF4-FFF2-40B4-BE49-F238E27FC236}">
                <a16:creationId xmlns:a16="http://schemas.microsoft.com/office/drawing/2014/main" id="{2E639D74-77D2-4412-BF40-BAFA2EFD1D7B}"/>
              </a:ext>
            </a:extLst>
          </p:cNvPr>
          <p:cNvSpPr txBox="1"/>
          <p:nvPr/>
        </p:nvSpPr>
        <p:spPr>
          <a:xfrm>
            <a:off x="1007726" y="5208011"/>
            <a:ext cx="10176548" cy="646331"/>
          </a:xfrm>
          <a:prstGeom prst="rect">
            <a:avLst/>
          </a:prstGeom>
          <a:noFill/>
        </p:spPr>
        <p:txBody>
          <a:bodyPr wrap="square">
            <a:spAutoFit/>
          </a:bodyPr>
          <a:lstStyle/>
          <a:p>
            <a:pPr marR="24510" algn="ctr"/>
            <a:r>
              <a:rPr lang="fr-FR" dirty="0">
                <a:solidFill>
                  <a:srgbClr val="000000"/>
                </a:solidFill>
                <a:latin typeface="Segoe UI" panose="020B0502040204020203" pitchFamily="34" charset="0"/>
              </a:rPr>
              <a:t>3</a:t>
            </a:r>
            <a:r>
              <a:rPr lang="fr-FR" sz="1800" i="0" u="none" strike="noStrike" baseline="0" dirty="0">
                <a:solidFill>
                  <a:srgbClr val="000000"/>
                </a:solidFill>
                <a:latin typeface="Segoe UI" panose="020B0502040204020203" pitchFamily="34" charset="0"/>
              </a:rPr>
              <a:t>/ Se </a:t>
            </a:r>
            <a:r>
              <a:rPr lang="fr-FR" sz="1800" b="1" i="0" u="none" strike="noStrike" baseline="0" dirty="0">
                <a:solidFill>
                  <a:srgbClr val="92D050"/>
                </a:solidFill>
                <a:latin typeface="Segoe UI" panose="020B0502040204020203" pitchFamily="34" charset="0"/>
              </a:rPr>
              <a:t>déconnecter</a:t>
            </a:r>
            <a:r>
              <a:rPr lang="fr-FR" sz="1800" b="1" i="0" u="none" strike="noStrike" baseline="0" dirty="0">
                <a:solidFill>
                  <a:srgbClr val="FFC000"/>
                </a:solidFill>
                <a:latin typeface="Segoe UI" panose="020B0502040204020203" pitchFamily="34" charset="0"/>
              </a:rPr>
              <a:t> </a:t>
            </a:r>
            <a:r>
              <a:rPr lang="fr-FR" sz="1800" i="0" u="none" strike="noStrike" baseline="0" dirty="0">
                <a:solidFill>
                  <a:srgbClr val="000000"/>
                </a:solidFill>
                <a:latin typeface="Segoe UI" panose="020B0502040204020203" pitchFamily="34" charset="0"/>
              </a:rPr>
              <a:t>de ses comptes en ligne</a:t>
            </a:r>
            <a:endParaRPr lang="fr-FR" sz="1800" b="1" i="0" u="none" strike="noStrike" baseline="0" dirty="0">
              <a:solidFill>
                <a:srgbClr val="FFC000"/>
              </a:solidFill>
              <a:latin typeface="Segoe UI" panose="020B0502040204020203" pitchFamily="34" charset="0"/>
            </a:endParaRPr>
          </a:p>
          <a:p>
            <a:pPr algn="ctr"/>
            <a:r>
              <a:rPr lang="fr-FR" sz="1800" b="0" i="0" u="none" strike="noStrike" baseline="0" dirty="0">
                <a:latin typeface="Segoe UI" panose="020B0502040204020203" pitchFamily="34" charset="0"/>
                <a:cs typeface="Segoe UI" panose="020B0502040204020203" pitchFamily="34" charset="0"/>
              </a:rPr>
              <a:t>si on utilise un ordinateur public.</a:t>
            </a:r>
            <a:endParaRPr lang="fr-FR" b="1" dirty="0">
              <a:solidFill>
                <a:srgbClr val="FFC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4682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 ⚡ Et la sécurité dans tout ça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itre 1">
            <a:extLst>
              <a:ext uri="{FF2B5EF4-FFF2-40B4-BE49-F238E27FC236}">
                <a16:creationId xmlns:a16="http://schemas.microsoft.com/office/drawing/2014/main" id="{B92F0236-7665-4F05-9AAC-50ECD14D8755}"/>
              </a:ext>
            </a:extLst>
          </p:cNvPr>
          <p:cNvSpPr txBox="1">
            <a:spLocks/>
          </p:cNvSpPr>
          <p:nvPr/>
        </p:nvSpPr>
        <p:spPr>
          <a:xfrm>
            <a:off x="3380014" y="2605189"/>
            <a:ext cx="5431971" cy="1906197"/>
          </a:xfrm>
          <a:prstGeom prst="rect">
            <a:avLst/>
          </a:prstGeom>
          <a:solidFill>
            <a:srgbClr val="92D050"/>
          </a:solidFill>
          <a:ln>
            <a:solidFill>
              <a:srgbClr val="92D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 🍪 C’est quoi un cookie ?</a:t>
            </a:r>
            <a:endParaRPr lang="fr-FR" sz="4800" b="1" dirty="0"/>
          </a:p>
        </p:txBody>
      </p:sp>
    </p:spTree>
    <p:extLst>
      <p:ext uri="{BB962C8B-B14F-4D97-AF65-F5344CB8AC3E}">
        <p14:creationId xmlns:p14="http://schemas.microsoft.com/office/powerpoint/2010/main" val="360676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 ⚡ Et la sécurité dans tout ça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itre 1">
            <a:extLst>
              <a:ext uri="{FF2B5EF4-FFF2-40B4-BE49-F238E27FC236}">
                <a16:creationId xmlns:a16="http://schemas.microsoft.com/office/drawing/2014/main" id="{B92F0236-7665-4F05-9AAC-50ECD14D8755}"/>
              </a:ext>
            </a:extLst>
          </p:cNvPr>
          <p:cNvSpPr txBox="1">
            <a:spLocks/>
          </p:cNvSpPr>
          <p:nvPr/>
        </p:nvSpPr>
        <p:spPr>
          <a:xfrm rot="20479318">
            <a:off x="175727" y="644402"/>
            <a:ext cx="3519196" cy="69425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t> 🍪 C’est quoi un cookie ?</a:t>
            </a:r>
            <a:endParaRPr lang="fr-FR" sz="3200" b="1" dirty="0"/>
          </a:p>
        </p:txBody>
      </p:sp>
      <p:sp>
        <p:nvSpPr>
          <p:cNvPr id="11" name="ZoneTexte 10">
            <a:extLst>
              <a:ext uri="{FF2B5EF4-FFF2-40B4-BE49-F238E27FC236}">
                <a16:creationId xmlns:a16="http://schemas.microsoft.com/office/drawing/2014/main" id="{8D76E9C8-AD83-4EC3-AB79-8458EFF897E6}"/>
              </a:ext>
            </a:extLst>
          </p:cNvPr>
          <p:cNvSpPr txBox="1"/>
          <p:nvPr/>
        </p:nvSpPr>
        <p:spPr>
          <a:xfrm>
            <a:off x="1122781" y="1430629"/>
            <a:ext cx="10231019" cy="4801314"/>
          </a:xfrm>
          <a:prstGeom prst="rect">
            <a:avLst/>
          </a:prstGeom>
          <a:noFill/>
        </p:spPr>
        <p:txBody>
          <a:bodyPr wrap="square">
            <a:spAutoFit/>
          </a:bodyPr>
          <a:lstStyle/>
          <a:p>
            <a:pPr marR="24510" algn="l"/>
            <a:r>
              <a:rPr lang="fr-FR" sz="1800" b="0" i="0" u="none" strike="noStrike" baseline="0" dirty="0">
                <a:solidFill>
                  <a:srgbClr val="000000"/>
                </a:solidFill>
                <a:latin typeface="Segoe UI" panose="020B0502040204020203" pitchFamily="34" charset="0"/>
              </a:rPr>
              <a:t>En ouvrant un site Internet, vous êtes </a:t>
            </a:r>
            <a:r>
              <a:rPr lang="fr-FR" sz="1800" b="0" i="0" u="none" strike="noStrike" baseline="0" dirty="0">
                <a:solidFill>
                  <a:srgbClr val="92D050"/>
                </a:solidFill>
                <a:latin typeface="Segoe UI" panose="020B0502040204020203" pitchFamily="34" charset="0"/>
              </a:rPr>
              <a:t>obligatoirement</a:t>
            </a:r>
            <a:r>
              <a:rPr lang="fr-FR" sz="1800" b="0" i="0" u="none" strike="noStrike" baseline="0" dirty="0">
                <a:solidFill>
                  <a:srgbClr val="18B1B1"/>
                </a:solidFill>
                <a:latin typeface="Segoe UI" panose="020B0502040204020203" pitchFamily="34" charset="0"/>
              </a:rPr>
              <a:t> </a:t>
            </a:r>
            <a:r>
              <a:rPr lang="fr-FR" sz="1800" b="0" i="0" u="none" strike="noStrike" baseline="0" dirty="0">
                <a:solidFill>
                  <a:srgbClr val="000000"/>
                </a:solidFill>
                <a:latin typeface="Segoe UI" panose="020B0502040204020203" pitchFamily="34" charset="0"/>
              </a:rPr>
              <a:t>tombés sur le message de ce type :</a:t>
            </a:r>
          </a:p>
          <a:p>
            <a:pPr marR="24510" algn="l"/>
            <a:endParaRPr lang="fr-FR" dirty="0">
              <a:solidFill>
                <a:srgbClr val="000000"/>
              </a:solidFill>
              <a:latin typeface="Segoe UI" panose="020B0502040204020203" pitchFamily="34" charset="0"/>
            </a:endParaRPr>
          </a:p>
          <a:p>
            <a:pPr marR="24510" algn="l"/>
            <a:endParaRPr lang="fr-FR" sz="1800" b="0" i="0" u="none" strike="noStrike" baseline="0" dirty="0">
              <a:solidFill>
                <a:srgbClr val="000000"/>
              </a:solidFill>
              <a:latin typeface="Segoe UI" panose="020B0502040204020203" pitchFamily="34" charset="0"/>
            </a:endParaRPr>
          </a:p>
          <a:p>
            <a:pPr marR="24510" algn="l"/>
            <a:endParaRPr lang="fr-FR" sz="1800" b="0" i="0" u="none" strike="noStrike" baseline="0" dirty="0">
              <a:solidFill>
                <a:srgbClr val="000000"/>
              </a:solidFill>
              <a:latin typeface="Segoe UI" panose="020B0502040204020203" pitchFamily="34" charset="0"/>
            </a:endParaRPr>
          </a:p>
          <a:p>
            <a:pPr marR="24510" algn="l"/>
            <a:endParaRPr lang="fr-FR" dirty="0">
              <a:solidFill>
                <a:srgbClr val="000000"/>
              </a:solidFill>
              <a:latin typeface="Segoe UI" panose="020B0502040204020203" pitchFamily="34" charset="0"/>
            </a:endParaRPr>
          </a:p>
          <a:p>
            <a:pPr marR="5870" algn="just"/>
            <a:endParaRPr lang="fr-FR" sz="1800" b="0" i="0" u="none" strike="noStrike" baseline="0" dirty="0">
              <a:solidFill>
                <a:srgbClr val="000000"/>
              </a:solidFill>
              <a:latin typeface="Segoe UI" panose="020B0502040204020203" pitchFamily="34" charset="0"/>
            </a:endParaRPr>
          </a:p>
          <a:p>
            <a:pPr marR="5870" algn="just"/>
            <a:r>
              <a:rPr lang="fr-FR" sz="1800" b="0" i="0" u="none" strike="noStrike" baseline="0" dirty="0">
                <a:solidFill>
                  <a:srgbClr val="000000"/>
                </a:solidFill>
                <a:latin typeface="Segoe UI" panose="020B0502040204020203" pitchFamily="34" charset="0"/>
              </a:rPr>
              <a:t>❓ C’est ce qu’on appelle un </a:t>
            </a:r>
            <a:r>
              <a:rPr lang="fr-FR" sz="1800" b="0" i="0" u="none" strike="noStrike" baseline="0" dirty="0">
                <a:solidFill>
                  <a:srgbClr val="92D050"/>
                </a:solidFill>
                <a:latin typeface="Segoe UI" panose="020B0502040204020203" pitchFamily="34" charset="0"/>
              </a:rPr>
              <a:t>cookie informatique </a:t>
            </a:r>
            <a:r>
              <a:rPr lang="fr-FR" sz="1800" b="0" i="0" u="none" strike="noStrike" baseline="0" dirty="0">
                <a:solidFill>
                  <a:srgbClr val="000000"/>
                </a:solidFill>
                <a:latin typeface="Segoe UI" panose="020B0502040204020203" pitchFamily="34" charset="0"/>
              </a:rPr>
              <a:t>: un fichier que les sites internet que vous visitez enregistrent sur votre ordinateur.</a:t>
            </a:r>
          </a:p>
          <a:p>
            <a:pPr marR="5870" algn="just"/>
            <a:endParaRPr lang="fr-FR" sz="1800" b="0" i="0" u="none" strike="noStrike" baseline="0" dirty="0">
              <a:solidFill>
                <a:srgbClr val="000000"/>
              </a:solidFill>
              <a:latin typeface="Segoe UI" panose="020B0502040204020203" pitchFamily="34" charset="0"/>
            </a:endParaRPr>
          </a:p>
          <a:p>
            <a:pPr marR="8020" algn="just"/>
            <a:r>
              <a:rPr lang="fr-FR" sz="1800" b="0" i="0" u="none" strike="noStrike" baseline="0" dirty="0">
                <a:solidFill>
                  <a:srgbClr val="000000"/>
                </a:solidFill>
                <a:latin typeface="Segoe UI" panose="020B0502040204020203" pitchFamily="34" charset="0"/>
              </a:rPr>
              <a:t>👉 Il contient des </a:t>
            </a:r>
            <a:r>
              <a:rPr lang="fr-FR" sz="1800" b="0" i="0" u="none" strike="noStrike" baseline="0" dirty="0">
                <a:solidFill>
                  <a:srgbClr val="92D050"/>
                </a:solidFill>
                <a:latin typeface="Segoe UI" panose="020B0502040204020203" pitchFamily="34" charset="0"/>
              </a:rPr>
              <a:t>informations sur vous </a:t>
            </a:r>
            <a:r>
              <a:rPr lang="fr-FR" sz="1800" b="0" i="0" u="none" strike="noStrike" baseline="0" dirty="0">
                <a:solidFill>
                  <a:srgbClr val="000000"/>
                </a:solidFill>
                <a:latin typeface="Segoe UI" panose="020B0502040204020203" pitchFamily="34" charset="0"/>
              </a:rPr>
              <a:t>pour vous permettre de naviguer plus facilement sur ces sites.</a:t>
            </a:r>
          </a:p>
          <a:p>
            <a:pPr marR="8020" algn="just"/>
            <a:endParaRPr lang="fr-FR" sz="1800" b="0" i="0" u="none" strike="noStrike" baseline="0" dirty="0">
              <a:solidFill>
                <a:srgbClr val="000000"/>
              </a:solidFill>
              <a:latin typeface="Segoe UI" panose="020B0502040204020203" pitchFamily="34" charset="0"/>
            </a:endParaRPr>
          </a:p>
          <a:p>
            <a:pPr marR="5870" algn="just"/>
            <a:r>
              <a:rPr lang="fr-FR" sz="1800" b="0" i="0" u="none" strike="noStrike" baseline="0" dirty="0">
                <a:solidFill>
                  <a:srgbClr val="000000"/>
                </a:solidFill>
                <a:latin typeface="Segoe UI" panose="020B0502040204020203" pitchFamily="34" charset="0"/>
              </a:rPr>
              <a:t>👉 Certains cookies sont </a:t>
            </a:r>
            <a:r>
              <a:rPr lang="fr-FR" sz="1800" b="0" i="0" u="none" strike="noStrike" baseline="0" dirty="0">
                <a:solidFill>
                  <a:srgbClr val="92D050"/>
                </a:solidFill>
                <a:latin typeface="Segoe UI" panose="020B0502040204020203" pitchFamily="34" charset="0"/>
              </a:rPr>
              <a:t>nécessaires</a:t>
            </a:r>
            <a:r>
              <a:rPr lang="fr-FR" sz="1800" b="0" i="0" u="none" strike="noStrike" baseline="0" dirty="0">
                <a:solidFill>
                  <a:srgbClr val="FFC000"/>
                </a:solidFill>
                <a:latin typeface="Segoe UI" panose="020B0502040204020203" pitchFamily="34" charset="0"/>
              </a:rPr>
              <a:t> </a:t>
            </a:r>
            <a:r>
              <a:rPr lang="fr-FR" sz="1800" b="0" i="0" u="none" strike="noStrike" baseline="0" dirty="0">
                <a:solidFill>
                  <a:srgbClr val="000000"/>
                </a:solidFill>
                <a:latin typeface="Segoe UI" panose="020B0502040204020203" pitchFamily="34" charset="0"/>
              </a:rPr>
              <a:t>pour qu’un site internet fonctionne bien (pour se souvenir de la langue que vous utilisez, par exemple).</a:t>
            </a:r>
          </a:p>
          <a:p>
            <a:pPr marR="5870" algn="just"/>
            <a:endParaRPr lang="fr-FR" sz="1800" b="0" i="0" u="none" strike="noStrike" baseline="0" dirty="0">
              <a:solidFill>
                <a:srgbClr val="000000"/>
              </a:solidFill>
              <a:latin typeface="Segoe UI" panose="020B0502040204020203" pitchFamily="34" charset="0"/>
            </a:endParaRPr>
          </a:p>
          <a:p>
            <a:pPr marR="5870" algn="just"/>
            <a:r>
              <a:rPr lang="fr-FR" sz="1800" b="0" i="0" u="none" strike="noStrike" baseline="0" dirty="0">
                <a:solidFill>
                  <a:srgbClr val="000000"/>
                </a:solidFill>
                <a:latin typeface="Segoe UI" panose="020B0502040204020203" pitchFamily="34" charset="0"/>
              </a:rPr>
              <a:t>❗ Mais d'autres cookies enregistrent </a:t>
            </a:r>
            <a:r>
              <a:rPr lang="fr-FR" sz="1800" b="0" i="0" u="none" strike="noStrike" baseline="0" dirty="0">
                <a:solidFill>
                  <a:srgbClr val="92D050"/>
                </a:solidFill>
                <a:latin typeface="Segoe UI" panose="020B0502040204020203" pitchFamily="34" charset="0"/>
              </a:rPr>
              <a:t>tout ce que vous faites </a:t>
            </a:r>
            <a:r>
              <a:rPr lang="fr-FR" sz="1800" b="0" i="0" u="none" strike="noStrike" baseline="0" dirty="0">
                <a:solidFill>
                  <a:srgbClr val="000000"/>
                </a:solidFill>
                <a:latin typeface="Segoe UI" panose="020B0502040204020203" pitchFamily="34" charset="0"/>
              </a:rPr>
              <a:t>sur le site pour vous montrer des publicités ciblées, qui correspondent à ce que vous aimez.</a:t>
            </a:r>
            <a:endParaRPr lang="fr-FR" dirty="0"/>
          </a:p>
        </p:txBody>
      </p:sp>
      <p:sp>
        <p:nvSpPr>
          <p:cNvPr id="5" name="Rectangle 4">
            <a:extLst>
              <a:ext uri="{FF2B5EF4-FFF2-40B4-BE49-F238E27FC236}">
                <a16:creationId xmlns:a16="http://schemas.microsoft.com/office/drawing/2014/main" id="{DFA24D46-B044-432E-B1B5-20944987F228}"/>
              </a:ext>
            </a:extLst>
          </p:cNvPr>
          <p:cNvSpPr/>
          <p:nvPr/>
        </p:nvSpPr>
        <p:spPr>
          <a:xfrm>
            <a:off x="1122781" y="2034432"/>
            <a:ext cx="10231018"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 poursuivant sur ce site, vous acceptez l’utilisation de cookies pour assurer le bon fonctionnement du site et personnaliser les contenus et les publicités.</a:t>
            </a:r>
          </a:p>
          <a:p>
            <a:pPr algn="ctr"/>
            <a:r>
              <a:rPr lang="fr-FR" dirty="0">
                <a:solidFill>
                  <a:schemeClr val="tx1"/>
                </a:solidFill>
              </a:rPr>
              <a:t>En savoir plus ou </a:t>
            </a:r>
            <a:r>
              <a:rPr lang="fr-FR" u="sng" dirty="0">
                <a:solidFill>
                  <a:schemeClr val="tx1"/>
                </a:solidFill>
              </a:rPr>
              <a:t>modifier vos préférences</a:t>
            </a:r>
            <a:r>
              <a:rPr lang="fr-FR" dirty="0">
                <a:solidFill>
                  <a:schemeClr val="tx1"/>
                </a:solidFill>
              </a:rPr>
              <a:t>.</a:t>
            </a:r>
          </a:p>
        </p:txBody>
      </p:sp>
    </p:spTree>
    <p:extLst>
      <p:ext uri="{BB962C8B-B14F-4D97-AF65-F5344CB8AC3E}">
        <p14:creationId xmlns:p14="http://schemas.microsoft.com/office/powerpoint/2010/main" val="3121762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 ⚡ Et la sécurité dans tout ça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itre 1">
            <a:extLst>
              <a:ext uri="{FF2B5EF4-FFF2-40B4-BE49-F238E27FC236}">
                <a16:creationId xmlns:a16="http://schemas.microsoft.com/office/drawing/2014/main" id="{B92F0236-7665-4F05-9AAC-50ECD14D8755}"/>
              </a:ext>
            </a:extLst>
          </p:cNvPr>
          <p:cNvSpPr txBox="1">
            <a:spLocks/>
          </p:cNvSpPr>
          <p:nvPr/>
        </p:nvSpPr>
        <p:spPr>
          <a:xfrm rot="20479318">
            <a:off x="175727" y="644402"/>
            <a:ext cx="3519196" cy="69425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t> 🍪 C’est quoi un cookie ?</a:t>
            </a:r>
            <a:endParaRPr lang="fr-FR" sz="3200" b="1" dirty="0"/>
          </a:p>
        </p:txBody>
      </p:sp>
      <p:sp>
        <p:nvSpPr>
          <p:cNvPr id="11" name="ZoneTexte 10">
            <a:extLst>
              <a:ext uri="{FF2B5EF4-FFF2-40B4-BE49-F238E27FC236}">
                <a16:creationId xmlns:a16="http://schemas.microsoft.com/office/drawing/2014/main" id="{8D76E9C8-AD83-4EC3-AB79-8458EFF897E6}"/>
              </a:ext>
            </a:extLst>
          </p:cNvPr>
          <p:cNvSpPr txBox="1"/>
          <p:nvPr/>
        </p:nvSpPr>
        <p:spPr>
          <a:xfrm>
            <a:off x="1122781" y="1378417"/>
            <a:ext cx="10231019" cy="5109091"/>
          </a:xfrm>
          <a:prstGeom prst="rect">
            <a:avLst/>
          </a:prstGeom>
          <a:noFill/>
        </p:spPr>
        <p:txBody>
          <a:bodyPr wrap="square">
            <a:spAutoFit/>
          </a:bodyPr>
          <a:lstStyle/>
          <a:p>
            <a:pPr marR="24510" algn="ctr"/>
            <a:r>
              <a:rPr lang="fr-FR" sz="3200" b="0" i="0" u="none" strike="noStrike" baseline="0" dirty="0">
                <a:solidFill>
                  <a:srgbClr val="000000"/>
                </a:solidFill>
                <a:latin typeface="Segoe UI" panose="020B0502040204020203" pitchFamily="34" charset="0"/>
              </a:rPr>
              <a:t>💡</a:t>
            </a:r>
            <a:r>
              <a:rPr lang="fr-FR" sz="1800" b="0" i="0" u="none" strike="noStrike" baseline="0" dirty="0">
                <a:solidFill>
                  <a:srgbClr val="000000"/>
                </a:solidFill>
                <a:latin typeface="Segoe UI" panose="020B0502040204020203" pitchFamily="34" charset="0"/>
              </a:rPr>
              <a:t> </a:t>
            </a:r>
            <a:r>
              <a:rPr lang="fr-FR" sz="2400" b="1" i="0" u="none" strike="noStrike" baseline="0" dirty="0">
                <a:solidFill>
                  <a:srgbClr val="000000"/>
                </a:solidFill>
                <a:latin typeface="Segoe UI" panose="020B0502040204020203" pitchFamily="34" charset="0"/>
              </a:rPr>
              <a:t>Bon à savoir :</a:t>
            </a:r>
          </a:p>
          <a:p>
            <a:pPr marR="24510" algn="ctr"/>
            <a:endParaRPr lang="fr-FR" sz="2400" b="1" i="0" u="none" strike="noStrike" baseline="0" dirty="0">
              <a:solidFill>
                <a:srgbClr val="000000"/>
              </a:solidFill>
              <a:latin typeface="Segoe UI" panose="020B0502040204020203" pitchFamily="34" charset="0"/>
            </a:endParaRPr>
          </a:p>
          <a:p>
            <a:pPr marR="24510" algn="l"/>
            <a:r>
              <a:rPr lang="fr-FR" sz="1800" b="1" i="0" u="none" strike="noStrike" baseline="0" dirty="0">
                <a:solidFill>
                  <a:srgbClr val="000000"/>
                </a:solidFill>
                <a:latin typeface="Segoe UI" panose="020B0502040204020203" pitchFamily="34" charset="0"/>
              </a:rPr>
              <a:t>Lisez bien les messages </a:t>
            </a:r>
            <a:r>
              <a:rPr lang="fr-FR" sz="1800" b="0" i="0" u="none" strike="noStrike" baseline="0" dirty="0">
                <a:solidFill>
                  <a:srgbClr val="000000"/>
                </a:solidFill>
                <a:latin typeface="Segoe UI" panose="020B0502040204020203" pitchFamily="34" charset="0"/>
              </a:rPr>
              <a:t>qui s’affichent quand vous accédez à un site internet.</a:t>
            </a:r>
          </a:p>
          <a:p>
            <a:pPr marR="24510" algn="l"/>
            <a:endParaRPr lang="fr-FR" dirty="0">
              <a:solidFill>
                <a:srgbClr val="000000"/>
              </a:solidFill>
              <a:latin typeface="Segoe UI" panose="020B0502040204020203" pitchFamily="34" charset="0"/>
            </a:endParaRPr>
          </a:p>
          <a:p>
            <a:pPr marR="24510" algn="just"/>
            <a:r>
              <a:rPr lang="fr-FR" dirty="0">
                <a:solidFill>
                  <a:srgbClr val="000000"/>
                </a:solidFill>
                <a:latin typeface="Segoe UI" panose="020B0502040204020203" pitchFamily="34" charset="0"/>
              </a:rPr>
              <a:t>👉 Tous les cookies ne sont pas obligatoires et vous trouverez souvent en haut à droite de la fenêtre qui s’affiche l’option « </a:t>
            </a:r>
            <a:r>
              <a:rPr lang="fr-FR" b="1" dirty="0">
                <a:solidFill>
                  <a:srgbClr val="92D050"/>
                </a:solidFill>
                <a:latin typeface="Segoe UI" panose="020B0502040204020203" pitchFamily="34" charset="0"/>
              </a:rPr>
              <a:t>Continuer sans accepter</a:t>
            </a:r>
            <a:r>
              <a:rPr lang="fr-FR" b="1" dirty="0">
                <a:solidFill>
                  <a:srgbClr val="FFC000"/>
                </a:solidFill>
                <a:latin typeface="Segoe UI" panose="020B0502040204020203" pitchFamily="34" charset="0"/>
              </a:rPr>
              <a:t> </a:t>
            </a:r>
            <a:r>
              <a:rPr lang="fr-FR" dirty="0">
                <a:latin typeface="Segoe UI" panose="020B0502040204020203" pitchFamily="34" charset="0"/>
              </a:rPr>
              <a:t> » qui vous permet d’accéder au site en refusant les cookies.</a:t>
            </a:r>
          </a:p>
          <a:p>
            <a:pPr marR="24510" algn="l"/>
            <a:endParaRPr lang="fr-FR" dirty="0">
              <a:solidFill>
                <a:srgbClr val="000000"/>
              </a:solidFill>
              <a:latin typeface="Segoe UI" panose="020B0502040204020203" pitchFamily="34" charset="0"/>
            </a:endParaRPr>
          </a:p>
          <a:p>
            <a:pPr marR="24510" algn="l"/>
            <a:r>
              <a:rPr lang="fr-FR" dirty="0">
                <a:solidFill>
                  <a:srgbClr val="000000"/>
                </a:solidFill>
                <a:latin typeface="Segoe UI" panose="020B0502040204020203" pitchFamily="34" charset="0"/>
              </a:rPr>
              <a:t>👉 Certains sites vous permettent également d’accepter certains cookies (les obligatoires pour une bonne navigation)</a:t>
            </a:r>
          </a:p>
          <a:p>
            <a:pPr marR="24510" algn="l"/>
            <a:endParaRPr lang="fr-FR" dirty="0">
              <a:solidFill>
                <a:srgbClr val="000000"/>
              </a:solidFill>
              <a:latin typeface="Segoe UI" panose="020B0502040204020203" pitchFamily="34" charset="0"/>
            </a:endParaRPr>
          </a:p>
          <a:p>
            <a:pPr marR="24510" algn="l"/>
            <a:r>
              <a:rPr lang="fr-FR" dirty="0">
                <a:solidFill>
                  <a:srgbClr val="000000"/>
                </a:solidFill>
                <a:latin typeface="Segoe UI" panose="020B0502040204020203" pitchFamily="34" charset="0"/>
              </a:rPr>
              <a:t>👉 Certains sites proposent également de </a:t>
            </a:r>
            <a:r>
              <a:rPr lang="fr-FR" b="1" dirty="0">
                <a:solidFill>
                  <a:srgbClr val="000000"/>
                </a:solidFill>
                <a:latin typeface="Segoe UI" panose="020B0502040204020203" pitchFamily="34" charset="0"/>
              </a:rPr>
              <a:t>payer un abonnement </a:t>
            </a:r>
            <a:r>
              <a:rPr lang="fr-FR" dirty="0">
                <a:solidFill>
                  <a:srgbClr val="000000"/>
                </a:solidFill>
                <a:latin typeface="Segoe UI" panose="020B0502040204020203" pitchFamily="34" charset="0"/>
              </a:rPr>
              <a:t>pour pouvoir refuser les cookies: vous avez donc le choix entre accepter tous leurs cookies ou payer.</a:t>
            </a:r>
          </a:p>
          <a:p>
            <a:pPr marR="24510" algn="l"/>
            <a:endParaRPr lang="fr-FR" dirty="0">
              <a:solidFill>
                <a:srgbClr val="000000"/>
              </a:solidFill>
              <a:latin typeface="Segoe UI" panose="020B0502040204020203" pitchFamily="34" charset="0"/>
            </a:endParaRPr>
          </a:p>
          <a:p>
            <a:pPr marR="24510" algn="l"/>
            <a:endParaRPr lang="fr-FR" dirty="0">
              <a:solidFill>
                <a:srgbClr val="000000"/>
              </a:solidFill>
              <a:latin typeface="Segoe UI" panose="020B0502040204020203" pitchFamily="34" charset="0"/>
            </a:endParaRPr>
          </a:p>
          <a:p>
            <a:pPr marR="24510" algn="ctr"/>
            <a:r>
              <a:rPr lang="fr-FR" dirty="0">
                <a:solidFill>
                  <a:srgbClr val="000000"/>
                </a:solidFill>
                <a:latin typeface="Segoe UI" panose="020B0502040204020203" pitchFamily="34" charset="0"/>
              </a:rPr>
              <a:t>👍 Maintenant, vous saurez choisir la </a:t>
            </a:r>
            <a:r>
              <a:rPr lang="fr-FR" b="1" dirty="0">
                <a:solidFill>
                  <a:srgbClr val="000000"/>
                </a:solidFill>
                <a:latin typeface="Segoe UI" panose="020B0502040204020203" pitchFamily="34" charset="0"/>
              </a:rPr>
              <a:t>meilleure option pour vous</a:t>
            </a:r>
            <a:r>
              <a:rPr lang="fr-FR" dirty="0">
                <a:solidFill>
                  <a:srgbClr val="000000"/>
                </a:solidFill>
                <a:latin typeface="Segoe UI" panose="020B0502040204020203" pitchFamily="34" charset="0"/>
              </a:rPr>
              <a:t>.</a:t>
            </a:r>
          </a:p>
          <a:p>
            <a:pPr marR="5870" algn="just"/>
            <a:endParaRPr lang="fr-FR"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240541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975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43E6FF88-4F4C-43DE-AE01-82BEE8DADE97}"/>
              </a:ext>
            </a:extLst>
          </p:cNvPr>
          <p:cNvSpPr txBox="1">
            <a:spLocks/>
          </p:cNvSpPr>
          <p:nvPr/>
        </p:nvSpPr>
        <p:spPr>
          <a:xfrm>
            <a:off x="838200" y="176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Manipulons !</a:t>
            </a:r>
            <a:endParaRPr lang="fr-FR" sz="4000" dirty="0"/>
          </a:p>
        </p:txBody>
      </p:sp>
      <p:sp>
        <p:nvSpPr>
          <p:cNvPr id="11" name="Espace réservé du contenu 11">
            <a:extLst>
              <a:ext uri="{FF2B5EF4-FFF2-40B4-BE49-F238E27FC236}">
                <a16:creationId xmlns:a16="http://schemas.microsoft.com/office/drawing/2014/main" id="{A3E8098E-B376-44F5-9DD0-67287F7035D7}"/>
              </a:ext>
            </a:extLst>
          </p:cNvPr>
          <p:cNvSpPr>
            <a:spLocks noGrp="1"/>
          </p:cNvSpPr>
          <p:nvPr>
            <p:ph idx="1"/>
          </p:nvPr>
        </p:nvSpPr>
        <p:spPr>
          <a:xfrm>
            <a:off x="445338" y="2397321"/>
            <a:ext cx="10908462" cy="2063357"/>
          </a:xfrm>
        </p:spPr>
        <p:txBody>
          <a:bodyPr>
            <a:normAutofit fontScale="92500" lnSpcReduction="10000"/>
          </a:bodyPr>
          <a:lstStyle/>
          <a:p>
            <a:pPr marL="0" indent="0" algn="ctr">
              <a:buNone/>
            </a:pPr>
            <a:r>
              <a:rPr lang="fr-FR" sz="2400" i="1" dirty="0"/>
              <a:t>✔ </a:t>
            </a:r>
            <a:r>
              <a:rPr lang="fr-FR" sz="2400" dirty="0"/>
              <a:t>Pouvez-vous refuser les cookies sur le site </a:t>
            </a:r>
            <a:r>
              <a:rPr lang="fr-FR" sz="2400" dirty="0">
                <a:hlinkClick r:id="rId3"/>
              </a:rPr>
              <a:t>www.allocine.fr</a:t>
            </a:r>
            <a:r>
              <a:rPr lang="fr-FR" sz="2400" dirty="0"/>
              <a:t> ?</a:t>
            </a:r>
          </a:p>
          <a:p>
            <a:pPr marL="0" indent="0" algn="ctr">
              <a:buNone/>
            </a:pPr>
            <a:endParaRPr lang="fr-FR" sz="2400" dirty="0"/>
          </a:p>
          <a:p>
            <a:pPr marL="0" indent="0" algn="ctr">
              <a:buNone/>
            </a:pPr>
            <a:r>
              <a:rPr lang="fr-FR" sz="2400" dirty="0"/>
              <a:t>✔ Le site </a:t>
            </a:r>
            <a:r>
              <a:rPr lang="fr-FR" sz="2400" dirty="0">
                <a:hlinkClick r:id="rId4"/>
              </a:rPr>
              <a:t>www.lesbonsclics.fr</a:t>
            </a:r>
            <a:r>
              <a:rPr lang="fr-FR" sz="2400" dirty="0"/>
              <a:t> est-il sécurisé ? Pourquoi ?</a:t>
            </a:r>
          </a:p>
          <a:p>
            <a:pPr marL="0" indent="0" algn="ctr">
              <a:buNone/>
            </a:pPr>
            <a:endParaRPr lang="fr-FR" sz="2400" dirty="0"/>
          </a:p>
          <a:p>
            <a:pPr marL="0" indent="0" algn="ctr">
              <a:buNone/>
            </a:pPr>
            <a:r>
              <a:rPr lang="fr-FR" sz="2400" dirty="0"/>
              <a:t>✔ Si vous allez sur le site de la sécurité sociale, est-ce sécurisé ?</a:t>
            </a:r>
          </a:p>
          <a:p>
            <a:pPr marL="0" indent="0" algn="ctr">
              <a:buNone/>
            </a:pPr>
            <a:endParaRPr lang="fr-FR" sz="2400" dirty="0"/>
          </a:p>
        </p:txBody>
      </p:sp>
    </p:spTree>
    <p:extLst>
      <p:ext uri="{BB962C8B-B14F-4D97-AF65-F5344CB8AC3E}">
        <p14:creationId xmlns:p14="http://schemas.microsoft.com/office/powerpoint/2010/main" val="153683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Zoom sur le </a:t>
            </a:r>
            <a:r>
              <a:rPr lang="fr-FR" sz="3200" b="1" dirty="0" err="1">
                <a:solidFill>
                  <a:srgbClr val="92D050"/>
                </a:solidFill>
              </a:rPr>
              <a:t>QRcode</a:t>
            </a:r>
            <a:endParaRPr lang="fr-FR" sz="4000" b="1"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B15D22B-868F-413E-A8EF-8D19DEC7E6B6}"/>
              </a:ext>
            </a:extLst>
          </p:cNvPr>
          <p:cNvSpPr txBox="1"/>
          <p:nvPr/>
        </p:nvSpPr>
        <p:spPr>
          <a:xfrm>
            <a:off x="4038599" y="1996923"/>
            <a:ext cx="4114800" cy="369332"/>
          </a:xfrm>
          <a:prstGeom prst="rect">
            <a:avLst/>
          </a:prstGeom>
          <a:solidFill>
            <a:srgbClr val="92D050"/>
          </a:solidFill>
          <a:ln w="28575">
            <a:solidFill>
              <a:srgbClr val="92D050"/>
            </a:solidFill>
          </a:ln>
        </p:spPr>
        <p:txBody>
          <a:bodyPr wrap="square" rtlCol="0">
            <a:spAutoFit/>
          </a:bodyPr>
          <a:lstStyle/>
          <a:p>
            <a:pPr algn="ctr"/>
            <a:r>
              <a:rPr lang="fr-FR" b="1" dirty="0">
                <a:solidFill>
                  <a:schemeClr val="bg1"/>
                </a:solidFill>
              </a:rPr>
              <a:t>🤔 C’est quoi ?</a:t>
            </a:r>
          </a:p>
        </p:txBody>
      </p:sp>
      <p:pic>
        <p:nvPicPr>
          <p:cNvPr id="5" name="Image 4">
            <a:extLst>
              <a:ext uri="{FF2B5EF4-FFF2-40B4-BE49-F238E27FC236}">
                <a16:creationId xmlns:a16="http://schemas.microsoft.com/office/drawing/2014/main" id="{05476EAA-8BD7-4D73-8879-5F72C1CB2EFD}"/>
              </a:ext>
            </a:extLst>
          </p:cNvPr>
          <p:cNvPicPr>
            <a:picLocks noChangeAspect="1"/>
          </p:cNvPicPr>
          <p:nvPr/>
        </p:nvPicPr>
        <p:blipFill>
          <a:blip r:embed="rId3"/>
          <a:stretch>
            <a:fillRect/>
          </a:stretch>
        </p:blipFill>
        <p:spPr>
          <a:xfrm flipV="1">
            <a:off x="3845617" y="569170"/>
            <a:ext cx="385965" cy="397354"/>
          </a:xfrm>
          <a:prstGeom prst="rect">
            <a:avLst/>
          </a:prstGeom>
        </p:spPr>
      </p:pic>
      <p:pic>
        <p:nvPicPr>
          <p:cNvPr id="13" name="Image 12">
            <a:extLst>
              <a:ext uri="{FF2B5EF4-FFF2-40B4-BE49-F238E27FC236}">
                <a16:creationId xmlns:a16="http://schemas.microsoft.com/office/drawing/2014/main" id="{5FD5AA30-24B2-4284-B57D-8C8953656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153" y="2858644"/>
            <a:ext cx="2069691" cy="2069691"/>
          </a:xfrm>
          <a:prstGeom prst="rect">
            <a:avLst/>
          </a:prstGeom>
        </p:spPr>
      </p:pic>
      <p:sp>
        <p:nvSpPr>
          <p:cNvPr id="3" name="Espace réservé de la date 2">
            <a:extLst>
              <a:ext uri="{FF2B5EF4-FFF2-40B4-BE49-F238E27FC236}">
                <a16:creationId xmlns:a16="http://schemas.microsoft.com/office/drawing/2014/main" id="{0A59DC25-1FF7-417F-B0FE-E148831DAAC2}"/>
              </a:ext>
            </a:extLst>
          </p:cNvPr>
          <p:cNvSpPr>
            <a:spLocks noGrp="1"/>
          </p:cNvSpPr>
          <p:nvPr>
            <p:ph type="dt" sz="half" idx="10"/>
          </p:nvPr>
        </p:nvSpPr>
        <p:spPr/>
        <p:txBody>
          <a:bodyPr/>
          <a:lstStyle/>
          <a:p>
            <a:fld id="{CDDB8124-A1B2-4BDF-B6CD-FAEAFAE3FC99}" type="datetime1">
              <a:rPr lang="fr-FR" smtClean="0"/>
              <a:t>27/01/2022</a:t>
            </a:fld>
            <a:endParaRPr lang="fr-FR"/>
          </a:p>
        </p:txBody>
      </p:sp>
      <p:sp>
        <p:nvSpPr>
          <p:cNvPr id="6" name="Espace réservé du pied de page 5">
            <a:extLst>
              <a:ext uri="{FF2B5EF4-FFF2-40B4-BE49-F238E27FC236}">
                <a16:creationId xmlns:a16="http://schemas.microsoft.com/office/drawing/2014/main" id="{4E8F0FF9-D09B-4F7F-A660-C37514653B10}"/>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4D9952EE-8060-4AB7-B816-57FBE06F07C0}"/>
              </a:ext>
            </a:extLst>
          </p:cNvPr>
          <p:cNvSpPr>
            <a:spLocks noGrp="1"/>
          </p:cNvSpPr>
          <p:nvPr>
            <p:ph type="sldNum" sz="quarter" idx="12"/>
          </p:nvPr>
        </p:nvSpPr>
        <p:spPr/>
        <p:txBody>
          <a:bodyPr/>
          <a:lstStyle/>
          <a:p>
            <a:fld id="{214B496C-A674-488F-82D3-A6592634C02D}" type="slidenum">
              <a:rPr lang="fr-FR" smtClean="0"/>
              <a:t>38</a:t>
            </a:fld>
            <a:endParaRPr lang="fr-FR"/>
          </a:p>
        </p:txBody>
      </p:sp>
    </p:spTree>
    <p:extLst>
      <p:ext uri="{BB962C8B-B14F-4D97-AF65-F5344CB8AC3E}">
        <p14:creationId xmlns:p14="http://schemas.microsoft.com/office/powerpoint/2010/main" val="291953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Zoom sur le </a:t>
            </a:r>
            <a:r>
              <a:rPr lang="fr-FR" sz="3200" b="1" dirty="0" err="1">
                <a:solidFill>
                  <a:srgbClr val="92D050"/>
                </a:solidFill>
              </a:rPr>
              <a:t>QRcode</a:t>
            </a:r>
            <a:endParaRPr lang="fr-FR" sz="4000" b="1"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B15D22B-868F-413E-A8EF-8D19DEC7E6B6}"/>
              </a:ext>
            </a:extLst>
          </p:cNvPr>
          <p:cNvSpPr txBox="1"/>
          <p:nvPr/>
        </p:nvSpPr>
        <p:spPr>
          <a:xfrm>
            <a:off x="4038598" y="1996923"/>
            <a:ext cx="6637979" cy="369332"/>
          </a:xfrm>
          <a:prstGeom prst="rect">
            <a:avLst/>
          </a:prstGeom>
          <a:solidFill>
            <a:srgbClr val="92D050"/>
          </a:solidFill>
          <a:ln w="28575">
            <a:solidFill>
              <a:srgbClr val="92D050"/>
            </a:solidFill>
          </a:ln>
        </p:spPr>
        <p:txBody>
          <a:bodyPr wrap="square" rtlCol="0">
            <a:spAutoFit/>
          </a:bodyPr>
          <a:lstStyle/>
          <a:p>
            <a:pPr algn="ctr"/>
            <a:r>
              <a:rPr lang="fr-FR" b="1" dirty="0">
                <a:solidFill>
                  <a:schemeClr val="bg1"/>
                </a:solidFill>
              </a:rPr>
              <a:t>🤔 C’est quoi ?</a:t>
            </a:r>
          </a:p>
        </p:txBody>
      </p:sp>
      <p:pic>
        <p:nvPicPr>
          <p:cNvPr id="5" name="Image 4">
            <a:extLst>
              <a:ext uri="{FF2B5EF4-FFF2-40B4-BE49-F238E27FC236}">
                <a16:creationId xmlns:a16="http://schemas.microsoft.com/office/drawing/2014/main" id="{05476EAA-8BD7-4D73-8879-5F72C1CB2EFD}"/>
              </a:ext>
            </a:extLst>
          </p:cNvPr>
          <p:cNvPicPr>
            <a:picLocks noChangeAspect="1"/>
          </p:cNvPicPr>
          <p:nvPr/>
        </p:nvPicPr>
        <p:blipFill>
          <a:blip r:embed="rId3"/>
          <a:stretch>
            <a:fillRect/>
          </a:stretch>
        </p:blipFill>
        <p:spPr>
          <a:xfrm flipV="1">
            <a:off x="3845617" y="569170"/>
            <a:ext cx="385965" cy="397354"/>
          </a:xfrm>
          <a:prstGeom prst="rect">
            <a:avLst/>
          </a:prstGeom>
        </p:spPr>
      </p:pic>
      <p:sp>
        <p:nvSpPr>
          <p:cNvPr id="12" name="ZoneTexte 11">
            <a:extLst>
              <a:ext uri="{FF2B5EF4-FFF2-40B4-BE49-F238E27FC236}">
                <a16:creationId xmlns:a16="http://schemas.microsoft.com/office/drawing/2014/main" id="{364EDA5B-8BBB-4F6C-A871-E051AA13BBF6}"/>
              </a:ext>
            </a:extLst>
          </p:cNvPr>
          <p:cNvSpPr txBox="1"/>
          <p:nvPr/>
        </p:nvSpPr>
        <p:spPr>
          <a:xfrm>
            <a:off x="4038598" y="2371296"/>
            <a:ext cx="6637979" cy="2585323"/>
          </a:xfrm>
          <a:prstGeom prst="rect">
            <a:avLst/>
          </a:prstGeom>
          <a:noFill/>
          <a:ln>
            <a:solidFill>
              <a:srgbClr val="92D050"/>
            </a:solidFill>
          </a:ln>
        </p:spPr>
        <p:txBody>
          <a:bodyPr wrap="square">
            <a:spAutoFit/>
          </a:bodyPr>
          <a:lstStyle/>
          <a:p>
            <a:r>
              <a:rPr lang="fr-FR" dirty="0"/>
              <a:t>« Un </a:t>
            </a:r>
            <a:r>
              <a:rPr lang="fr-FR" b="1" i="1" dirty="0">
                <a:solidFill>
                  <a:srgbClr val="92D050"/>
                </a:solidFill>
              </a:rPr>
              <a:t>QR code</a:t>
            </a:r>
            <a:r>
              <a:rPr lang="fr-FR" dirty="0"/>
              <a:t>, (</a:t>
            </a:r>
            <a:r>
              <a:rPr lang="fr-FR" b="1" dirty="0"/>
              <a:t>code QR </a:t>
            </a:r>
            <a:r>
              <a:rPr lang="fr-FR" dirty="0"/>
              <a:t> en français), en forme longue </a:t>
            </a:r>
            <a:r>
              <a:rPr lang="fr-FR" i="1" dirty="0">
                <a:solidFill>
                  <a:srgbClr val="92D050"/>
                </a:solidFill>
              </a:rPr>
              <a:t>quick </a:t>
            </a:r>
            <a:r>
              <a:rPr lang="fr-FR" i="1" dirty="0" err="1">
                <a:solidFill>
                  <a:srgbClr val="92D050"/>
                </a:solidFill>
              </a:rPr>
              <a:t>response</a:t>
            </a:r>
            <a:r>
              <a:rPr lang="fr-FR" i="1" dirty="0">
                <a:solidFill>
                  <a:srgbClr val="92D050"/>
                </a:solidFill>
              </a:rPr>
              <a:t> code</a:t>
            </a:r>
            <a:r>
              <a:rPr lang="fr-FR" dirty="0"/>
              <a:t>, « code à réponse rapide », est un type de code barre.</a:t>
            </a:r>
          </a:p>
          <a:p>
            <a:r>
              <a:rPr lang="fr-FR" dirty="0"/>
              <a:t> </a:t>
            </a:r>
          </a:p>
          <a:p>
            <a:r>
              <a:rPr lang="fr-FR" dirty="0"/>
              <a:t>Format optique lisible par machine pouvant être visualisé sur l'écran d’un appareil mobile ou imprimé sur papier — constitué de modules-carrés noirs disposés dans un carré à fond blanc. Ces points définissent l'information que contient le code »</a:t>
            </a:r>
          </a:p>
          <a:p>
            <a:endParaRPr lang="fr-FR" dirty="0"/>
          </a:p>
          <a:p>
            <a:pPr algn="r"/>
            <a:r>
              <a:rPr lang="fr-FR" i="1" dirty="0"/>
              <a:t>Source : www.wikipedia.fr</a:t>
            </a:r>
          </a:p>
        </p:txBody>
      </p:sp>
      <p:pic>
        <p:nvPicPr>
          <p:cNvPr id="13" name="Image 12">
            <a:extLst>
              <a:ext uri="{FF2B5EF4-FFF2-40B4-BE49-F238E27FC236}">
                <a16:creationId xmlns:a16="http://schemas.microsoft.com/office/drawing/2014/main" id="{21A2BCFE-6A17-4B59-B054-4245F0084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444" y="2491632"/>
            <a:ext cx="2069691" cy="2069691"/>
          </a:xfrm>
          <a:prstGeom prst="rect">
            <a:avLst/>
          </a:prstGeom>
        </p:spPr>
      </p:pic>
      <p:sp>
        <p:nvSpPr>
          <p:cNvPr id="3" name="Espace réservé de la date 2">
            <a:extLst>
              <a:ext uri="{FF2B5EF4-FFF2-40B4-BE49-F238E27FC236}">
                <a16:creationId xmlns:a16="http://schemas.microsoft.com/office/drawing/2014/main" id="{559608FE-16C7-4E42-9918-89F70DA57AFE}"/>
              </a:ext>
            </a:extLst>
          </p:cNvPr>
          <p:cNvSpPr>
            <a:spLocks noGrp="1"/>
          </p:cNvSpPr>
          <p:nvPr>
            <p:ph type="dt" sz="half" idx="10"/>
          </p:nvPr>
        </p:nvSpPr>
        <p:spPr/>
        <p:txBody>
          <a:bodyPr/>
          <a:lstStyle/>
          <a:p>
            <a:fld id="{7691F8FB-1C31-41F0-BF8D-9786A02339D7}" type="datetime1">
              <a:rPr lang="fr-FR" smtClean="0"/>
              <a:t>27/01/2022</a:t>
            </a:fld>
            <a:endParaRPr lang="fr-FR"/>
          </a:p>
        </p:txBody>
      </p:sp>
      <p:sp>
        <p:nvSpPr>
          <p:cNvPr id="6" name="Espace réservé du pied de page 5">
            <a:extLst>
              <a:ext uri="{FF2B5EF4-FFF2-40B4-BE49-F238E27FC236}">
                <a16:creationId xmlns:a16="http://schemas.microsoft.com/office/drawing/2014/main" id="{323CA53C-3889-48C3-9586-E93A18F98FDA}"/>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48FA53DC-3609-4BA4-BF17-73744308F6A7}"/>
              </a:ext>
            </a:extLst>
          </p:cNvPr>
          <p:cNvSpPr>
            <a:spLocks noGrp="1"/>
          </p:cNvSpPr>
          <p:nvPr>
            <p:ph type="sldNum" sz="quarter" idx="12"/>
          </p:nvPr>
        </p:nvSpPr>
        <p:spPr/>
        <p:txBody>
          <a:bodyPr/>
          <a:lstStyle/>
          <a:p>
            <a:fld id="{214B496C-A674-488F-82D3-A6592634C02D}" type="slidenum">
              <a:rPr lang="fr-FR" smtClean="0"/>
              <a:t>39</a:t>
            </a:fld>
            <a:endParaRPr lang="fr-FR"/>
          </a:p>
        </p:txBody>
      </p:sp>
    </p:spTree>
    <p:extLst>
      <p:ext uri="{BB962C8B-B14F-4D97-AF65-F5344CB8AC3E}">
        <p14:creationId xmlns:p14="http://schemas.microsoft.com/office/powerpoint/2010/main" val="306831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Repartons du début !</a:t>
            </a:r>
          </a:p>
        </p:txBody>
      </p:sp>
      <p:pic>
        <p:nvPicPr>
          <p:cNvPr id="9" name="Espace réservé du contenu 8">
            <a:extLst>
              <a:ext uri="{FF2B5EF4-FFF2-40B4-BE49-F238E27FC236}">
                <a16:creationId xmlns:a16="http://schemas.microsoft.com/office/drawing/2014/main" id="{0BAA1FCB-D333-4A35-AF2D-C38B3588C6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872845" y="2024407"/>
            <a:ext cx="2446309" cy="4351338"/>
          </a:xfrm>
        </p:spPr>
      </p:pic>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838200" y="1587958"/>
            <a:ext cx="7910817" cy="523220"/>
          </a:xfrm>
          <a:prstGeom prst="rect">
            <a:avLst/>
          </a:prstGeom>
          <a:noFill/>
        </p:spPr>
        <p:txBody>
          <a:bodyPr wrap="square" rtlCol="0">
            <a:spAutoFit/>
          </a:bodyPr>
          <a:lstStyle/>
          <a:p>
            <a:r>
              <a:rPr lang="fr-FR" sz="2800" dirty="0"/>
              <a:t>🤔 Qu’avez-vous retenu du dernier atelier ?</a:t>
            </a:r>
          </a:p>
        </p:txBody>
      </p:sp>
      <p:sp>
        <p:nvSpPr>
          <p:cNvPr id="4" name="Espace réservé de la date 3">
            <a:extLst>
              <a:ext uri="{FF2B5EF4-FFF2-40B4-BE49-F238E27FC236}">
                <a16:creationId xmlns:a16="http://schemas.microsoft.com/office/drawing/2014/main" id="{97A36D35-A7A4-40F3-95EB-9DF0B0611D3E}"/>
              </a:ext>
            </a:extLst>
          </p:cNvPr>
          <p:cNvSpPr>
            <a:spLocks noGrp="1"/>
          </p:cNvSpPr>
          <p:nvPr>
            <p:ph type="dt" sz="half" idx="10"/>
          </p:nvPr>
        </p:nvSpPr>
        <p:spPr/>
        <p:txBody>
          <a:bodyPr/>
          <a:lstStyle/>
          <a:p>
            <a:fld id="{D288C7AC-E220-4F76-99AC-4F6A6EF6F43E}" type="datetime1">
              <a:rPr lang="fr-FR" smtClean="0"/>
              <a:t>27/01/2022</a:t>
            </a:fld>
            <a:endParaRPr lang="fr-FR"/>
          </a:p>
        </p:txBody>
      </p:sp>
      <p:sp>
        <p:nvSpPr>
          <p:cNvPr id="6" name="Espace réservé du pied de page 5">
            <a:extLst>
              <a:ext uri="{FF2B5EF4-FFF2-40B4-BE49-F238E27FC236}">
                <a16:creationId xmlns:a16="http://schemas.microsoft.com/office/drawing/2014/main" id="{827182E0-FF07-4421-8A88-322BFB26159B}"/>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F5CA0C31-6EF0-40DE-A7E0-5F2FB315463F}"/>
              </a:ext>
            </a:extLst>
          </p:cNvPr>
          <p:cNvSpPr>
            <a:spLocks noGrp="1"/>
          </p:cNvSpPr>
          <p:nvPr>
            <p:ph type="sldNum" sz="quarter" idx="12"/>
          </p:nvPr>
        </p:nvSpPr>
        <p:spPr/>
        <p:txBody>
          <a:bodyPr/>
          <a:lstStyle/>
          <a:p>
            <a:fld id="{214B496C-A674-488F-82D3-A6592634C02D}" type="slidenum">
              <a:rPr lang="fr-FR" smtClean="0"/>
              <a:t>4</a:t>
            </a:fld>
            <a:endParaRPr lang="fr-FR"/>
          </a:p>
        </p:txBody>
      </p:sp>
    </p:spTree>
    <p:extLst>
      <p:ext uri="{BB962C8B-B14F-4D97-AF65-F5344CB8AC3E}">
        <p14:creationId xmlns:p14="http://schemas.microsoft.com/office/powerpoint/2010/main" val="1098165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Zoom sur le </a:t>
            </a:r>
            <a:r>
              <a:rPr lang="fr-FR" sz="3200" b="1" dirty="0" err="1">
                <a:solidFill>
                  <a:srgbClr val="92D050"/>
                </a:solidFill>
              </a:rPr>
              <a:t>QRcode</a:t>
            </a:r>
            <a:endParaRPr lang="fr-FR" sz="4000" b="1"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B15D22B-868F-413E-A8EF-8D19DEC7E6B6}"/>
              </a:ext>
            </a:extLst>
          </p:cNvPr>
          <p:cNvSpPr txBox="1"/>
          <p:nvPr/>
        </p:nvSpPr>
        <p:spPr>
          <a:xfrm>
            <a:off x="4231582" y="2413334"/>
            <a:ext cx="5916563" cy="369332"/>
          </a:xfrm>
          <a:prstGeom prst="rect">
            <a:avLst/>
          </a:prstGeom>
          <a:solidFill>
            <a:srgbClr val="92D050"/>
          </a:solidFill>
          <a:ln w="28575">
            <a:solidFill>
              <a:srgbClr val="92D050"/>
            </a:solidFill>
          </a:ln>
        </p:spPr>
        <p:txBody>
          <a:bodyPr wrap="square" rtlCol="0">
            <a:spAutoFit/>
          </a:bodyPr>
          <a:lstStyle/>
          <a:p>
            <a:pPr algn="ctr"/>
            <a:r>
              <a:rPr lang="fr-FR" b="1" dirty="0">
                <a:solidFill>
                  <a:schemeClr val="bg1"/>
                </a:solidFill>
              </a:rPr>
              <a:t>🤔 Ca sert à quoi ?</a:t>
            </a:r>
          </a:p>
        </p:txBody>
      </p:sp>
      <p:pic>
        <p:nvPicPr>
          <p:cNvPr id="5" name="Image 4">
            <a:extLst>
              <a:ext uri="{FF2B5EF4-FFF2-40B4-BE49-F238E27FC236}">
                <a16:creationId xmlns:a16="http://schemas.microsoft.com/office/drawing/2014/main" id="{05476EAA-8BD7-4D73-8879-5F72C1CB2EFD}"/>
              </a:ext>
            </a:extLst>
          </p:cNvPr>
          <p:cNvPicPr>
            <a:picLocks noChangeAspect="1"/>
          </p:cNvPicPr>
          <p:nvPr/>
        </p:nvPicPr>
        <p:blipFill>
          <a:blip r:embed="rId3"/>
          <a:stretch>
            <a:fillRect/>
          </a:stretch>
        </p:blipFill>
        <p:spPr>
          <a:xfrm flipV="1">
            <a:off x="3845617" y="569170"/>
            <a:ext cx="385965" cy="397354"/>
          </a:xfrm>
          <a:prstGeom prst="rect">
            <a:avLst/>
          </a:prstGeom>
        </p:spPr>
      </p:pic>
      <p:sp>
        <p:nvSpPr>
          <p:cNvPr id="12" name="ZoneTexte 11">
            <a:extLst>
              <a:ext uri="{FF2B5EF4-FFF2-40B4-BE49-F238E27FC236}">
                <a16:creationId xmlns:a16="http://schemas.microsoft.com/office/drawing/2014/main" id="{364EDA5B-8BBB-4F6C-A871-E051AA13BBF6}"/>
              </a:ext>
            </a:extLst>
          </p:cNvPr>
          <p:cNvSpPr txBox="1"/>
          <p:nvPr/>
        </p:nvSpPr>
        <p:spPr>
          <a:xfrm>
            <a:off x="4231582" y="2787707"/>
            <a:ext cx="5916563" cy="2031325"/>
          </a:xfrm>
          <a:prstGeom prst="rect">
            <a:avLst/>
          </a:prstGeom>
          <a:noFill/>
          <a:ln>
            <a:solidFill>
              <a:srgbClr val="92D050"/>
            </a:solidFill>
          </a:ln>
        </p:spPr>
        <p:txBody>
          <a:bodyPr wrap="square">
            <a:spAutoFit/>
          </a:bodyPr>
          <a:lstStyle/>
          <a:p>
            <a:r>
              <a:rPr lang="fr-FR" dirty="0"/>
              <a:t>👉 Pour le lire, vous devez le </a:t>
            </a:r>
            <a:r>
              <a:rPr lang="fr-FR" b="1" dirty="0">
                <a:solidFill>
                  <a:srgbClr val="92D050"/>
                </a:solidFill>
              </a:rPr>
              <a:t>flasher. </a:t>
            </a:r>
            <a:r>
              <a:rPr lang="fr-FR" dirty="0"/>
              <a:t>Cela vous permettra de déclencher des actions comme :</a:t>
            </a:r>
          </a:p>
          <a:p>
            <a:endParaRPr lang="fr-FR" i="1" dirty="0"/>
          </a:p>
          <a:p>
            <a:r>
              <a:rPr lang="fr-FR" i="1" dirty="0"/>
              <a:t>✔ naviguer vers un site internet</a:t>
            </a:r>
          </a:p>
          <a:p>
            <a:r>
              <a:rPr lang="fr-FR" i="1" dirty="0"/>
              <a:t>✔ regarder une vidéo en ligne</a:t>
            </a:r>
          </a:p>
          <a:p>
            <a:r>
              <a:rPr lang="fr-FR" i="1" dirty="0"/>
              <a:t>✔ se connecter à une borne wifi</a:t>
            </a:r>
          </a:p>
          <a:p>
            <a:r>
              <a:rPr lang="fr-FR" i="1" dirty="0"/>
              <a:t>✔ envoyer un courriel</a:t>
            </a:r>
          </a:p>
        </p:txBody>
      </p:sp>
      <p:pic>
        <p:nvPicPr>
          <p:cNvPr id="13" name="Image 12">
            <a:extLst>
              <a:ext uri="{FF2B5EF4-FFF2-40B4-BE49-F238E27FC236}">
                <a16:creationId xmlns:a16="http://schemas.microsoft.com/office/drawing/2014/main" id="{F65689FD-5DD2-406A-BF41-221F5A79E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444" y="2491632"/>
            <a:ext cx="2069691" cy="2069691"/>
          </a:xfrm>
          <a:prstGeom prst="rect">
            <a:avLst/>
          </a:prstGeom>
        </p:spPr>
      </p:pic>
      <p:sp>
        <p:nvSpPr>
          <p:cNvPr id="3" name="Espace réservé de la date 2">
            <a:extLst>
              <a:ext uri="{FF2B5EF4-FFF2-40B4-BE49-F238E27FC236}">
                <a16:creationId xmlns:a16="http://schemas.microsoft.com/office/drawing/2014/main" id="{C953DD82-A2C2-4BD8-B7FD-4B3C578C3E16}"/>
              </a:ext>
            </a:extLst>
          </p:cNvPr>
          <p:cNvSpPr>
            <a:spLocks noGrp="1"/>
          </p:cNvSpPr>
          <p:nvPr>
            <p:ph type="dt" sz="half" idx="10"/>
          </p:nvPr>
        </p:nvSpPr>
        <p:spPr/>
        <p:txBody>
          <a:bodyPr/>
          <a:lstStyle/>
          <a:p>
            <a:fld id="{19BB03DD-585F-4CF6-BB26-B4A513C75FB9}" type="datetime1">
              <a:rPr lang="fr-FR" smtClean="0"/>
              <a:t>27/01/2022</a:t>
            </a:fld>
            <a:endParaRPr lang="fr-FR"/>
          </a:p>
        </p:txBody>
      </p:sp>
      <p:sp>
        <p:nvSpPr>
          <p:cNvPr id="6" name="Espace réservé du pied de page 5">
            <a:extLst>
              <a:ext uri="{FF2B5EF4-FFF2-40B4-BE49-F238E27FC236}">
                <a16:creationId xmlns:a16="http://schemas.microsoft.com/office/drawing/2014/main" id="{D27F538C-C565-47C1-8694-AE1ED76F45A1}"/>
              </a:ext>
            </a:extLst>
          </p:cNvPr>
          <p:cNvSpPr>
            <a:spLocks noGrp="1"/>
          </p:cNvSpPr>
          <p:nvPr>
            <p:ph type="ftr" sz="quarter" idx="11"/>
          </p:nvPr>
        </p:nvSpPr>
        <p:spPr/>
        <p:txBody>
          <a:bodyPr/>
          <a:lstStyle/>
          <a:p>
            <a:r>
              <a:rPr lang="fr-FR"/>
              <a:t>Initiation smartphone - 3/5 paramètres, messages, photos et autres gourmandises !</a:t>
            </a:r>
          </a:p>
        </p:txBody>
      </p:sp>
      <p:sp>
        <p:nvSpPr>
          <p:cNvPr id="7" name="Espace réservé du numéro de diapositive 6">
            <a:extLst>
              <a:ext uri="{FF2B5EF4-FFF2-40B4-BE49-F238E27FC236}">
                <a16:creationId xmlns:a16="http://schemas.microsoft.com/office/drawing/2014/main" id="{CBB3790B-BB4A-4007-887B-1FB73995A1AC}"/>
              </a:ext>
            </a:extLst>
          </p:cNvPr>
          <p:cNvSpPr>
            <a:spLocks noGrp="1"/>
          </p:cNvSpPr>
          <p:nvPr>
            <p:ph type="sldNum" sz="quarter" idx="12"/>
          </p:nvPr>
        </p:nvSpPr>
        <p:spPr/>
        <p:txBody>
          <a:bodyPr/>
          <a:lstStyle/>
          <a:p>
            <a:fld id="{214B496C-A674-488F-82D3-A6592634C02D}" type="slidenum">
              <a:rPr lang="fr-FR" smtClean="0"/>
              <a:t>40</a:t>
            </a:fld>
            <a:endParaRPr lang="fr-FR"/>
          </a:p>
        </p:txBody>
      </p:sp>
    </p:spTree>
    <p:extLst>
      <p:ext uri="{BB962C8B-B14F-4D97-AF65-F5344CB8AC3E}">
        <p14:creationId xmlns:p14="http://schemas.microsoft.com/office/powerpoint/2010/main" val="235809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Zoom sur le </a:t>
            </a:r>
            <a:r>
              <a:rPr lang="fr-FR" sz="3200" b="1" dirty="0" err="1">
                <a:solidFill>
                  <a:srgbClr val="92D050"/>
                </a:solidFill>
              </a:rPr>
              <a:t>QRcode</a:t>
            </a:r>
            <a:endParaRPr lang="fr-FR" sz="4000" b="1" dirty="0">
              <a:solidFill>
                <a:srgbClr val="92D050"/>
              </a:solidFill>
            </a:endParaRP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B15D22B-868F-413E-A8EF-8D19DEC7E6B6}"/>
              </a:ext>
            </a:extLst>
          </p:cNvPr>
          <p:cNvSpPr txBox="1"/>
          <p:nvPr/>
        </p:nvSpPr>
        <p:spPr>
          <a:xfrm>
            <a:off x="4231582" y="2598307"/>
            <a:ext cx="5916563" cy="369332"/>
          </a:xfrm>
          <a:prstGeom prst="rect">
            <a:avLst/>
          </a:prstGeom>
          <a:solidFill>
            <a:srgbClr val="92D050"/>
          </a:solidFill>
          <a:ln w="28575">
            <a:solidFill>
              <a:srgbClr val="92D050"/>
            </a:solidFill>
          </a:ln>
        </p:spPr>
        <p:txBody>
          <a:bodyPr wrap="square" rtlCol="0">
            <a:spAutoFit/>
          </a:bodyPr>
          <a:lstStyle/>
          <a:p>
            <a:pPr algn="ctr"/>
            <a:r>
              <a:rPr lang="fr-FR" b="1" dirty="0">
                <a:solidFill>
                  <a:schemeClr val="bg1"/>
                </a:solidFill>
              </a:rPr>
              <a:t>🧐 Et on fait comment ?</a:t>
            </a:r>
          </a:p>
        </p:txBody>
      </p:sp>
      <p:pic>
        <p:nvPicPr>
          <p:cNvPr id="5" name="Image 4">
            <a:extLst>
              <a:ext uri="{FF2B5EF4-FFF2-40B4-BE49-F238E27FC236}">
                <a16:creationId xmlns:a16="http://schemas.microsoft.com/office/drawing/2014/main" id="{05476EAA-8BD7-4D73-8879-5F72C1CB2EFD}"/>
              </a:ext>
            </a:extLst>
          </p:cNvPr>
          <p:cNvPicPr>
            <a:picLocks noChangeAspect="1"/>
          </p:cNvPicPr>
          <p:nvPr/>
        </p:nvPicPr>
        <p:blipFill>
          <a:blip r:embed="rId3"/>
          <a:stretch>
            <a:fillRect/>
          </a:stretch>
        </p:blipFill>
        <p:spPr>
          <a:xfrm flipV="1">
            <a:off x="3845617" y="569170"/>
            <a:ext cx="385965" cy="397354"/>
          </a:xfrm>
          <a:prstGeom prst="rect">
            <a:avLst/>
          </a:prstGeom>
        </p:spPr>
      </p:pic>
      <p:sp>
        <p:nvSpPr>
          <p:cNvPr id="12" name="ZoneTexte 11">
            <a:extLst>
              <a:ext uri="{FF2B5EF4-FFF2-40B4-BE49-F238E27FC236}">
                <a16:creationId xmlns:a16="http://schemas.microsoft.com/office/drawing/2014/main" id="{364EDA5B-8BBB-4F6C-A871-E051AA13BBF6}"/>
              </a:ext>
            </a:extLst>
          </p:cNvPr>
          <p:cNvSpPr txBox="1"/>
          <p:nvPr/>
        </p:nvSpPr>
        <p:spPr>
          <a:xfrm>
            <a:off x="4231582" y="2972680"/>
            <a:ext cx="5916563" cy="1477328"/>
          </a:xfrm>
          <a:prstGeom prst="rect">
            <a:avLst/>
          </a:prstGeom>
          <a:noFill/>
          <a:ln>
            <a:solidFill>
              <a:srgbClr val="92D050"/>
            </a:solidFill>
          </a:ln>
        </p:spPr>
        <p:txBody>
          <a:bodyPr wrap="square">
            <a:spAutoFit/>
          </a:bodyPr>
          <a:lstStyle/>
          <a:p>
            <a:r>
              <a:rPr lang="fr-FR" dirty="0"/>
              <a:t>👉 Utiliser son appareil ou une application dédiée pour « photographier » (</a:t>
            </a:r>
            <a:r>
              <a:rPr lang="fr-FR" b="1" dirty="0">
                <a:solidFill>
                  <a:srgbClr val="92D050"/>
                </a:solidFill>
              </a:rPr>
              <a:t>flasher</a:t>
            </a:r>
            <a:r>
              <a:rPr lang="fr-FR" dirty="0"/>
              <a:t>) le </a:t>
            </a:r>
            <a:r>
              <a:rPr lang="fr-FR" dirty="0" err="1"/>
              <a:t>Qrcode</a:t>
            </a:r>
            <a:endParaRPr lang="fr-FR" dirty="0"/>
          </a:p>
          <a:p>
            <a:endParaRPr lang="fr-FR" i="1" dirty="0"/>
          </a:p>
          <a:p>
            <a:r>
              <a:rPr lang="fr-FR" dirty="0"/>
              <a:t>👉 Vous vous retrouvez sur le site ou à l’action liés au </a:t>
            </a:r>
            <a:r>
              <a:rPr lang="fr-FR" dirty="0" err="1"/>
              <a:t>QRcode</a:t>
            </a:r>
            <a:endParaRPr lang="fr-FR" dirty="0"/>
          </a:p>
        </p:txBody>
      </p:sp>
      <p:pic>
        <p:nvPicPr>
          <p:cNvPr id="6" name="Image 5">
            <a:extLst>
              <a:ext uri="{FF2B5EF4-FFF2-40B4-BE49-F238E27FC236}">
                <a16:creationId xmlns:a16="http://schemas.microsoft.com/office/drawing/2014/main" id="{E99FCC87-A8E7-45BD-8210-ED8EFFBDF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444" y="2491632"/>
            <a:ext cx="2069691" cy="2069691"/>
          </a:xfrm>
          <a:prstGeom prst="rect">
            <a:avLst/>
          </a:prstGeom>
        </p:spPr>
      </p:pic>
      <p:sp>
        <p:nvSpPr>
          <p:cNvPr id="3" name="Espace réservé de la date 2">
            <a:extLst>
              <a:ext uri="{FF2B5EF4-FFF2-40B4-BE49-F238E27FC236}">
                <a16:creationId xmlns:a16="http://schemas.microsoft.com/office/drawing/2014/main" id="{4BC33463-0B4B-4304-8722-B8944E96179D}"/>
              </a:ext>
            </a:extLst>
          </p:cNvPr>
          <p:cNvSpPr>
            <a:spLocks noGrp="1"/>
          </p:cNvSpPr>
          <p:nvPr>
            <p:ph type="dt" sz="half" idx="10"/>
          </p:nvPr>
        </p:nvSpPr>
        <p:spPr/>
        <p:txBody>
          <a:bodyPr/>
          <a:lstStyle/>
          <a:p>
            <a:fld id="{6FEAB183-C8E9-4E1A-BC56-A22AC52A9906}" type="datetime1">
              <a:rPr lang="fr-FR" smtClean="0"/>
              <a:t>27/01/2022</a:t>
            </a:fld>
            <a:endParaRPr lang="fr-FR"/>
          </a:p>
        </p:txBody>
      </p:sp>
      <p:sp>
        <p:nvSpPr>
          <p:cNvPr id="7" name="Espace réservé du pied de page 6">
            <a:extLst>
              <a:ext uri="{FF2B5EF4-FFF2-40B4-BE49-F238E27FC236}">
                <a16:creationId xmlns:a16="http://schemas.microsoft.com/office/drawing/2014/main" id="{C7575DD4-5469-4E44-B02C-8DFC7FD7B156}"/>
              </a:ext>
            </a:extLst>
          </p:cNvPr>
          <p:cNvSpPr>
            <a:spLocks noGrp="1"/>
          </p:cNvSpPr>
          <p:nvPr>
            <p:ph type="ftr" sz="quarter" idx="11"/>
          </p:nvPr>
        </p:nvSpPr>
        <p:spPr/>
        <p:txBody>
          <a:bodyPr/>
          <a:lstStyle/>
          <a:p>
            <a:r>
              <a:rPr lang="fr-FR"/>
              <a:t>Initiation smartphone - 3/5 paramètres, messages, photos et autres gourmandises !</a:t>
            </a:r>
          </a:p>
        </p:txBody>
      </p:sp>
      <p:sp>
        <p:nvSpPr>
          <p:cNvPr id="9" name="Espace réservé du numéro de diapositive 8">
            <a:extLst>
              <a:ext uri="{FF2B5EF4-FFF2-40B4-BE49-F238E27FC236}">
                <a16:creationId xmlns:a16="http://schemas.microsoft.com/office/drawing/2014/main" id="{BB8ED40C-B6DE-48F6-9F2B-E40AD6B9E5EF}"/>
              </a:ext>
            </a:extLst>
          </p:cNvPr>
          <p:cNvSpPr>
            <a:spLocks noGrp="1"/>
          </p:cNvSpPr>
          <p:nvPr>
            <p:ph type="sldNum" sz="quarter" idx="12"/>
          </p:nvPr>
        </p:nvSpPr>
        <p:spPr/>
        <p:txBody>
          <a:bodyPr/>
          <a:lstStyle/>
          <a:p>
            <a:fld id="{214B496C-A674-488F-82D3-A6592634C02D}" type="slidenum">
              <a:rPr lang="fr-FR" smtClean="0"/>
              <a:t>41</a:t>
            </a:fld>
            <a:endParaRPr lang="fr-FR"/>
          </a:p>
        </p:txBody>
      </p:sp>
    </p:spTree>
    <p:extLst>
      <p:ext uri="{BB962C8B-B14F-4D97-AF65-F5344CB8AC3E}">
        <p14:creationId xmlns:p14="http://schemas.microsoft.com/office/powerpoint/2010/main" val="3772171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4000" dirty="0"/>
              <a:t>Place à la manipulation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797C82-DE68-4485-9C13-9B2E69FCF37F}"/>
              </a:ext>
            </a:extLst>
          </p:cNvPr>
          <p:cNvSpPr txBox="1"/>
          <p:nvPr/>
        </p:nvSpPr>
        <p:spPr>
          <a:xfrm>
            <a:off x="838199" y="1642407"/>
            <a:ext cx="10515600" cy="1938992"/>
          </a:xfrm>
          <a:prstGeom prst="rect">
            <a:avLst/>
          </a:prstGeom>
          <a:noFill/>
        </p:spPr>
        <p:txBody>
          <a:bodyPr wrap="square" rtlCol="0">
            <a:spAutoFit/>
          </a:bodyPr>
          <a:lstStyle/>
          <a:p>
            <a:pPr algn="ctr"/>
            <a:endParaRPr lang="fr-FR" sz="2000" dirty="0"/>
          </a:p>
          <a:p>
            <a:pPr algn="ctr"/>
            <a:r>
              <a:rPr lang="fr-FR" sz="2000" dirty="0"/>
              <a:t>👉 Téléchargez une application si nécessaire</a:t>
            </a:r>
          </a:p>
          <a:p>
            <a:pPr algn="ctr"/>
            <a:endParaRPr lang="fr-FR" sz="2000" dirty="0"/>
          </a:p>
          <a:p>
            <a:pPr algn="ctr"/>
            <a:r>
              <a:rPr lang="fr-FR" sz="2000" dirty="0"/>
              <a:t>👉 Scannez le QR code ici présent !</a:t>
            </a:r>
          </a:p>
          <a:p>
            <a:pPr algn="ctr"/>
            <a:endParaRPr lang="fr-FR" sz="2000" dirty="0"/>
          </a:p>
          <a:p>
            <a:pPr algn="ctr"/>
            <a:endParaRPr lang="fr-FR" sz="2000" dirty="0"/>
          </a:p>
        </p:txBody>
      </p:sp>
      <p:pic>
        <p:nvPicPr>
          <p:cNvPr id="5" name="Image 4">
            <a:extLst>
              <a:ext uri="{FF2B5EF4-FFF2-40B4-BE49-F238E27FC236}">
                <a16:creationId xmlns:a16="http://schemas.microsoft.com/office/drawing/2014/main" id="{664A4E75-E195-4BE9-B16C-1C913E58F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918" y="3260888"/>
            <a:ext cx="2716161" cy="2716161"/>
          </a:xfrm>
          <a:prstGeom prst="rect">
            <a:avLst/>
          </a:prstGeom>
        </p:spPr>
      </p:pic>
      <p:sp>
        <p:nvSpPr>
          <p:cNvPr id="6" name="Espace réservé de la date 5">
            <a:extLst>
              <a:ext uri="{FF2B5EF4-FFF2-40B4-BE49-F238E27FC236}">
                <a16:creationId xmlns:a16="http://schemas.microsoft.com/office/drawing/2014/main" id="{5228AF73-5567-40FD-84A5-2B1611F189CA}"/>
              </a:ext>
            </a:extLst>
          </p:cNvPr>
          <p:cNvSpPr>
            <a:spLocks noGrp="1"/>
          </p:cNvSpPr>
          <p:nvPr>
            <p:ph type="dt" sz="half" idx="10"/>
          </p:nvPr>
        </p:nvSpPr>
        <p:spPr/>
        <p:txBody>
          <a:bodyPr/>
          <a:lstStyle/>
          <a:p>
            <a:fld id="{DB0ECFEB-2BF1-4274-9C10-B03CA005AB69}" type="datetime1">
              <a:rPr lang="fr-FR" smtClean="0"/>
              <a:t>27/01/2022</a:t>
            </a:fld>
            <a:endParaRPr lang="fr-FR"/>
          </a:p>
        </p:txBody>
      </p:sp>
      <p:sp>
        <p:nvSpPr>
          <p:cNvPr id="7" name="Espace réservé du pied de page 6">
            <a:extLst>
              <a:ext uri="{FF2B5EF4-FFF2-40B4-BE49-F238E27FC236}">
                <a16:creationId xmlns:a16="http://schemas.microsoft.com/office/drawing/2014/main" id="{16DB8C76-1CD5-4020-AEB2-C0FC539CE803}"/>
              </a:ext>
            </a:extLst>
          </p:cNvPr>
          <p:cNvSpPr>
            <a:spLocks noGrp="1"/>
          </p:cNvSpPr>
          <p:nvPr>
            <p:ph type="ftr" sz="quarter" idx="11"/>
          </p:nvPr>
        </p:nvSpPr>
        <p:spPr/>
        <p:txBody>
          <a:bodyPr/>
          <a:lstStyle/>
          <a:p>
            <a:r>
              <a:rPr lang="fr-FR"/>
              <a:t>Initiation smartphone - 3/5 paramètres, messages, photos et autres gourmandises !</a:t>
            </a:r>
          </a:p>
        </p:txBody>
      </p:sp>
      <p:sp>
        <p:nvSpPr>
          <p:cNvPr id="9" name="Espace réservé du numéro de diapositive 8">
            <a:extLst>
              <a:ext uri="{FF2B5EF4-FFF2-40B4-BE49-F238E27FC236}">
                <a16:creationId xmlns:a16="http://schemas.microsoft.com/office/drawing/2014/main" id="{DCDE0A72-723D-4EB6-A65A-BD15D72F6DE4}"/>
              </a:ext>
            </a:extLst>
          </p:cNvPr>
          <p:cNvSpPr>
            <a:spLocks noGrp="1"/>
          </p:cNvSpPr>
          <p:nvPr>
            <p:ph type="sldNum" sz="quarter" idx="12"/>
          </p:nvPr>
        </p:nvSpPr>
        <p:spPr/>
        <p:txBody>
          <a:bodyPr/>
          <a:lstStyle/>
          <a:p>
            <a:fld id="{214B496C-A674-488F-82D3-A6592634C02D}" type="slidenum">
              <a:rPr lang="fr-FR" smtClean="0"/>
              <a:t>42</a:t>
            </a:fld>
            <a:endParaRPr lang="fr-FR"/>
          </a:p>
        </p:txBody>
      </p:sp>
    </p:spTree>
    <p:extLst>
      <p:ext uri="{BB962C8B-B14F-4D97-AF65-F5344CB8AC3E}">
        <p14:creationId xmlns:p14="http://schemas.microsoft.com/office/powerpoint/2010/main" val="2951460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Synthèse</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8EA9CC0-CE0F-4265-8AE6-E06BEFF0D094}"/>
              </a:ext>
            </a:extLst>
          </p:cNvPr>
          <p:cNvSpPr txBox="1"/>
          <p:nvPr/>
        </p:nvSpPr>
        <p:spPr>
          <a:xfrm>
            <a:off x="838200" y="3034581"/>
            <a:ext cx="10515600" cy="369332"/>
          </a:xfrm>
          <a:prstGeom prst="rect">
            <a:avLst/>
          </a:prstGeom>
          <a:noFill/>
        </p:spPr>
        <p:txBody>
          <a:bodyPr wrap="square" rtlCol="0">
            <a:spAutoFit/>
          </a:bodyPr>
          <a:lstStyle/>
          <a:p>
            <a:pPr algn="ctr"/>
            <a:r>
              <a:rPr lang="fr-FR" dirty="0"/>
              <a:t>💡 Avez-vous des questions ?</a:t>
            </a:r>
          </a:p>
        </p:txBody>
      </p:sp>
      <p:sp>
        <p:nvSpPr>
          <p:cNvPr id="3" name="Espace réservé de la date 2">
            <a:extLst>
              <a:ext uri="{FF2B5EF4-FFF2-40B4-BE49-F238E27FC236}">
                <a16:creationId xmlns:a16="http://schemas.microsoft.com/office/drawing/2014/main" id="{14CCC480-60B0-40FC-B471-766DB47DB00D}"/>
              </a:ext>
            </a:extLst>
          </p:cNvPr>
          <p:cNvSpPr>
            <a:spLocks noGrp="1"/>
          </p:cNvSpPr>
          <p:nvPr>
            <p:ph type="dt" sz="half" idx="10"/>
          </p:nvPr>
        </p:nvSpPr>
        <p:spPr/>
        <p:txBody>
          <a:bodyPr/>
          <a:lstStyle/>
          <a:p>
            <a:fld id="{29102767-743B-4437-85F4-5C0E82509670}" type="datetime1">
              <a:rPr lang="fr-FR" smtClean="0"/>
              <a:t>27/01/2022</a:t>
            </a:fld>
            <a:endParaRPr lang="fr-FR"/>
          </a:p>
        </p:txBody>
      </p:sp>
      <p:sp>
        <p:nvSpPr>
          <p:cNvPr id="5" name="Espace réservé du pied de page 4">
            <a:extLst>
              <a:ext uri="{FF2B5EF4-FFF2-40B4-BE49-F238E27FC236}">
                <a16:creationId xmlns:a16="http://schemas.microsoft.com/office/drawing/2014/main" id="{A4604D06-2C9C-411F-926C-BF280F3F60AC}"/>
              </a:ext>
            </a:extLst>
          </p:cNvPr>
          <p:cNvSpPr>
            <a:spLocks noGrp="1"/>
          </p:cNvSpPr>
          <p:nvPr>
            <p:ph type="ftr" sz="quarter" idx="11"/>
          </p:nvPr>
        </p:nvSpPr>
        <p:spPr/>
        <p:txBody>
          <a:bodyPr/>
          <a:lstStyle/>
          <a:p>
            <a:r>
              <a:rPr lang="fr-FR"/>
              <a:t>Initiation smartphone - 3/5 paramètres, messages, photos et autres gourmandises !</a:t>
            </a:r>
          </a:p>
        </p:txBody>
      </p:sp>
      <p:sp>
        <p:nvSpPr>
          <p:cNvPr id="6" name="Espace réservé du numéro de diapositive 5">
            <a:extLst>
              <a:ext uri="{FF2B5EF4-FFF2-40B4-BE49-F238E27FC236}">
                <a16:creationId xmlns:a16="http://schemas.microsoft.com/office/drawing/2014/main" id="{3B0C052C-AFAD-411A-B7F5-07410AD79591}"/>
              </a:ext>
            </a:extLst>
          </p:cNvPr>
          <p:cNvSpPr>
            <a:spLocks noGrp="1"/>
          </p:cNvSpPr>
          <p:nvPr>
            <p:ph type="sldNum" sz="quarter" idx="12"/>
          </p:nvPr>
        </p:nvSpPr>
        <p:spPr/>
        <p:txBody>
          <a:bodyPr/>
          <a:lstStyle/>
          <a:p>
            <a:fld id="{214B496C-A674-488F-82D3-A6592634C02D}" type="slidenum">
              <a:rPr lang="fr-FR" smtClean="0"/>
              <a:t>43</a:t>
            </a:fld>
            <a:endParaRPr lang="fr-FR"/>
          </a:p>
        </p:txBody>
      </p:sp>
    </p:spTree>
    <p:extLst>
      <p:ext uri="{BB962C8B-B14F-4D97-AF65-F5344CB8AC3E}">
        <p14:creationId xmlns:p14="http://schemas.microsoft.com/office/powerpoint/2010/main" val="1102987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5400" b="1" dirty="0">
                <a:solidFill>
                  <a:srgbClr val="92D050"/>
                </a:solidFill>
              </a:rPr>
              <a:t>MERCI</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4A400DAD-2BCC-47D6-9C9C-9D0E8209411F}"/>
              </a:ext>
            </a:extLst>
          </p:cNvPr>
          <p:cNvSpPr txBox="1"/>
          <p:nvPr/>
        </p:nvSpPr>
        <p:spPr>
          <a:xfrm>
            <a:off x="2490650" y="3139624"/>
            <a:ext cx="7210697" cy="1015663"/>
          </a:xfrm>
          <a:prstGeom prst="rect">
            <a:avLst/>
          </a:prstGeom>
          <a:noFill/>
        </p:spPr>
        <p:txBody>
          <a:bodyPr wrap="square" rtlCol="0">
            <a:spAutoFit/>
          </a:bodyPr>
          <a:lstStyle/>
          <a:p>
            <a:pPr algn="ctr"/>
            <a:r>
              <a:rPr lang="fr-FR" sz="3200" b="1" dirty="0">
                <a:solidFill>
                  <a:schemeClr val="bg1"/>
                </a:solidFill>
              </a:rPr>
              <a:t>      Et à très bientôt !</a:t>
            </a:r>
            <a:endParaRPr lang="fr-FR" sz="2800" b="1" dirty="0">
              <a:solidFill>
                <a:schemeClr val="bg1"/>
              </a:solidFill>
            </a:endParaRPr>
          </a:p>
          <a:p>
            <a:pPr algn="ctr"/>
            <a:r>
              <a:rPr lang="fr-FR" sz="2800" dirty="0">
                <a:solidFill>
                  <a:schemeClr val="bg1"/>
                </a:solidFill>
              </a:rPr>
              <a:t>	</a:t>
            </a:r>
          </a:p>
        </p:txBody>
      </p:sp>
      <p:grpSp>
        <p:nvGrpSpPr>
          <p:cNvPr id="6" name="Groupe 5">
            <a:extLst>
              <a:ext uri="{FF2B5EF4-FFF2-40B4-BE49-F238E27FC236}">
                <a16:creationId xmlns:a16="http://schemas.microsoft.com/office/drawing/2014/main" id="{0C7EC452-B891-46B0-8624-7688CFA87777}"/>
              </a:ext>
            </a:extLst>
          </p:cNvPr>
          <p:cNvGrpSpPr/>
          <p:nvPr/>
        </p:nvGrpSpPr>
        <p:grpSpPr>
          <a:xfrm>
            <a:off x="2860249" y="6111180"/>
            <a:ext cx="10299569" cy="453361"/>
            <a:chOff x="2927155" y="5806913"/>
            <a:chExt cx="10515600" cy="623367"/>
          </a:xfrm>
        </p:grpSpPr>
        <p:sp>
          <p:nvSpPr>
            <p:cNvPr id="7" name="ZoneTexte 6">
              <a:extLst>
                <a:ext uri="{FF2B5EF4-FFF2-40B4-BE49-F238E27FC236}">
                  <a16:creationId xmlns:a16="http://schemas.microsoft.com/office/drawing/2014/main" id="{000926AA-D64F-4F18-BC00-050B431CEB99}"/>
                </a:ext>
              </a:extLst>
            </p:cNvPr>
            <p:cNvSpPr txBox="1"/>
            <p:nvPr/>
          </p:nvSpPr>
          <p:spPr>
            <a:xfrm>
              <a:off x="2927155" y="6049409"/>
              <a:ext cx="10515600" cy="380871"/>
            </a:xfrm>
            <a:prstGeom prst="rect">
              <a:avLst/>
            </a:prstGeom>
            <a:noFill/>
          </p:spPr>
          <p:txBody>
            <a:bodyPr wrap="square" rtlCol="0">
              <a:spAutoFit/>
            </a:bodyPr>
            <a:lstStyle/>
            <a:p>
              <a:pPr algn="ctr"/>
              <a:r>
                <a:rPr lang="fr-FR" sz="1200" dirty="0"/>
                <a:t>Cet atelier est inspiré de la formation proposée par </a:t>
              </a:r>
              <a:r>
                <a:rPr lang="fr-FR" sz="1200" dirty="0" err="1"/>
                <a:t>WeTechCare</a:t>
              </a:r>
              <a:r>
                <a:rPr lang="fr-FR" sz="1200" dirty="0"/>
                <a:t> sur </a:t>
              </a:r>
            </a:p>
          </p:txBody>
        </p:sp>
        <p:pic>
          <p:nvPicPr>
            <p:cNvPr id="8" name="Image 7">
              <a:extLst>
                <a:ext uri="{FF2B5EF4-FFF2-40B4-BE49-F238E27FC236}">
                  <a16:creationId xmlns:a16="http://schemas.microsoft.com/office/drawing/2014/main" id="{C1BD9AFF-0A25-4DB5-92CB-319790DE497F}"/>
                </a:ext>
              </a:extLst>
            </p:cNvPr>
            <p:cNvPicPr>
              <a:picLocks noChangeAspect="1"/>
            </p:cNvPicPr>
            <p:nvPr/>
          </p:nvPicPr>
          <p:blipFill rotWithShape="1">
            <a:blip r:embed="rId3"/>
            <a:srcRect l="13610" t="30511" r="15457"/>
            <a:stretch/>
          </p:blipFill>
          <p:spPr>
            <a:xfrm>
              <a:off x="10389908" y="5806913"/>
              <a:ext cx="1527143" cy="549437"/>
            </a:xfrm>
            <a:prstGeom prst="rect">
              <a:avLst/>
            </a:prstGeom>
          </p:spPr>
        </p:pic>
      </p:grpSp>
      <p:sp>
        <p:nvSpPr>
          <p:cNvPr id="4" name="Espace réservé de la date 3">
            <a:extLst>
              <a:ext uri="{FF2B5EF4-FFF2-40B4-BE49-F238E27FC236}">
                <a16:creationId xmlns:a16="http://schemas.microsoft.com/office/drawing/2014/main" id="{81E7CEBE-FCF7-4AB3-8433-E869D2053C75}"/>
              </a:ext>
            </a:extLst>
          </p:cNvPr>
          <p:cNvSpPr>
            <a:spLocks noGrp="1"/>
          </p:cNvSpPr>
          <p:nvPr>
            <p:ph type="dt" sz="half" idx="10"/>
          </p:nvPr>
        </p:nvSpPr>
        <p:spPr/>
        <p:txBody>
          <a:bodyPr/>
          <a:lstStyle/>
          <a:p>
            <a:fld id="{56815E69-C91A-4FA7-B554-28719CAF1925}" type="datetime1">
              <a:rPr lang="fr-FR" smtClean="0"/>
              <a:t>27/01/2022</a:t>
            </a:fld>
            <a:endParaRPr lang="fr-FR"/>
          </a:p>
        </p:txBody>
      </p:sp>
      <p:sp>
        <p:nvSpPr>
          <p:cNvPr id="9" name="Espace réservé du pied de page 8">
            <a:extLst>
              <a:ext uri="{FF2B5EF4-FFF2-40B4-BE49-F238E27FC236}">
                <a16:creationId xmlns:a16="http://schemas.microsoft.com/office/drawing/2014/main" id="{822B5D71-146D-45E5-B88B-B77D92469B5A}"/>
              </a:ext>
            </a:extLst>
          </p:cNvPr>
          <p:cNvSpPr>
            <a:spLocks noGrp="1"/>
          </p:cNvSpPr>
          <p:nvPr>
            <p:ph type="ftr" sz="quarter" idx="11"/>
          </p:nvPr>
        </p:nvSpPr>
        <p:spPr/>
        <p:txBody>
          <a:bodyPr/>
          <a:lstStyle/>
          <a:p>
            <a:r>
              <a:rPr lang="fr-FR"/>
              <a:t>Initiation smartphone - 3/5 paramètres, messages, photos et autres gourmandises !</a:t>
            </a:r>
          </a:p>
        </p:txBody>
      </p:sp>
      <p:sp>
        <p:nvSpPr>
          <p:cNvPr id="11" name="Espace réservé du numéro de diapositive 10">
            <a:extLst>
              <a:ext uri="{FF2B5EF4-FFF2-40B4-BE49-F238E27FC236}">
                <a16:creationId xmlns:a16="http://schemas.microsoft.com/office/drawing/2014/main" id="{BBA418EF-6237-4396-B223-77F21CC4EFE6}"/>
              </a:ext>
            </a:extLst>
          </p:cNvPr>
          <p:cNvSpPr>
            <a:spLocks noGrp="1"/>
          </p:cNvSpPr>
          <p:nvPr>
            <p:ph type="sldNum" sz="quarter" idx="12"/>
          </p:nvPr>
        </p:nvSpPr>
        <p:spPr/>
        <p:txBody>
          <a:bodyPr/>
          <a:lstStyle/>
          <a:p>
            <a:fld id="{214B496C-A674-488F-82D3-A6592634C02D}" type="slidenum">
              <a:rPr lang="fr-FR" smtClean="0"/>
              <a:t>44</a:t>
            </a:fld>
            <a:endParaRPr lang="fr-FR"/>
          </a:p>
        </p:txBody>
      </p:sp>
    </p:spTree>
    <p:extLst>
      <p:ext uri="{BB962C8B-B14F-4D97-AF65-F5344CB8AC3E}">
        <p14:creationId xmlns:p14="http://schemas.microsoft.com/office/powerpoint/2010/main" val="72210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45FA850A-8191-4995-8AAC-FBBB31EC351E}"/>
              </a:ext>
            </a:extLst>
          </p:cNvPr>
          <p:cNvSpPr txBox="1">
            <a:spLocks/>
          </p:cNvSpPr>
          <p:nvPr/>
        </p:nvSpPr>
        <p:spPr>
          <a:xfrm>
            <a:off x="838200" y="2499158"/>
            <a:ext cx="10515600"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chemeClr val="bg1"/>
                </a:solidFill>
              </a:rPr>
              <a:t>🌐 Zoom sur internet</a:t>
            </a:r>
          </a:p>
        </p:txBody>
      </p:sp>
    </p:spTree>
    <p:extLst>
      <p:ext uri="{BB962C8B-B14F-4D97-AF65-F5344CB8AC3E}">
        <p14:creationId xmlns:p14="http://schemas.microsoft.com/office/powerpoint/2010/main" val="98923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838200" y="1587958"/>
            <a:ext cx="7910817" cy="523220"/>
          </a:xfrm>
          <a:prstGeom prst="rect">
            <a:avLst/>
          </a:prstGeom>
          <a:noFill/>
        </p:spPr>
        <p:txBody>
          <a:bodyPr wrap="square" rtlCol="0">
            <a:spAutoFit/>
          </a:bodyPr>
          <a:lstStyle/>
          <a:p>
            <a:r>
              <a:rPr lang="fr-FR" sz="2800" dirty="0"/>
              <a:t>🤔 Internet, c’est quoi ?</a:t>
            </a:r>
          </a:p>
        </p:txBody>
      </p:sp>
      <p:pic>
        <p:nvPicPr>
          <p:cNvPr id="12" name="Image 11">
            <a:extLst>
              <a:ext uri="{FF2B5EF4-FFF2-40B4-BE49-F238E27FC236}">
                <a16:creationId xmlns:a16="http://schemas.microsoft.com/office/drawing/2014/main" id="{7A35D9F5-A68C-46DE-894D-739E57B16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368" y="2248767"/>
            <a:ext cx="6361263" cy="3969993"/>
          </a:xfrm>
          <a:prstGeom prst="rect">
            <a:avLst/>
          </a:prstGeom>
        </p:spPr>
      </p:pic>
      <p:sp>
        <p:nvSpPr>
          <p:cNvPr id="8" name="Titre 1">
            <a:extLst>
              <a:ext uri="{FF2B5EF4-FFF2-40B4-BE49-F238E27FC236}">
                <a16:creationId xmlns:a16="http://schemas.microsoft.com/office/drawing/2014/main" id="{45FA850A-8191-4995-8AAC-FBBB31EC351E}"/>
              </a:ext>
            </a:extLst>
          </p:cNvPr>
          <p:cNvSpPr txBox="1">
            <a:spLocks/>
          </p:cNvSpPr>
          <p:nvPr/>
        </p:nvSpPr>
        <p:spPr>
          <a:xfrm>
            <a:off x="838199" y="2623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 Zoom sur internet</a:t>
            </a:r>
          </a:p>
        </p:txBody>
      </p:sp>
    </p:spTree>
    <p:extLst>
      <p:ext uri="{BB962C8B-B14F-4D97-AF65-F5344CB8AC3E}">
        <p14:creationId xmlns:p14="http://schemas.microsoft.com/office/powerpoint/2010/main" val="335766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4F6E7FF-3F03-4E96-AF59-77BA6ECE2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ZoneTexte 12">
            <a:extLst>
              <a:ext uri="{FF2B5EF4-FFF2-40B4-BE49-F238E27FC236}">
                <a16:creationId xmlns:a16="http://schemas.microsoft.com/office/drawing/2014/main" id="{AA6FA6B4-D843-403D-BBF6-75587AD6E09C}"/>
              </a:ext>
            </a:extLst>
          </p:cNvPr>
          <p:cNvSpPr txBox="1"/>
          <p:nvPr/>
        </p:nvSpPr>
        <p:spPr>
          <a:xfrm rot="16200000">
            <a:off x="10080877" y="2021546"/>
            <a:ext cx="3699026" cy="523220"/>
          </a:xfrm>
          <a:prstGeom prst="rect">
            <a:avLst/>
          </a:prstGeom>
          <a:noFill/>
          <a:ln>
            <a:solidFill>
              <a:schemeClr val="bg1">
                <a:lumMod val="75000"/>
              </a:schemeClr>
            </a:solidFill>
          </a:ln>
        </p:spPr>
        <p:txBody>
          <a:bodyPr wrap="none" rtlCol="0">
            <a:spAutoFit/>
          </a:bodyPr>
          <a:lstStyle/>
          <a:p>
            <a:r>
              <a:rPr lang="fr-FR" sz="1400" dirty="0">
                <a:solidFill>
                  <a:schemeClr val="bg1">
                    <a:lumMod val="65000"/>
                  </a:schemeClr>
                </a:solidFill>
              </a:rPr>
              <a:t>*Merci de dessiner une carte d’internet, </a:t>
            </a:r>
          </a:p>
          <a:p>
            <a:r>
              <a:rPr lang="fr-FR" sz="1400" dirty="0">
                <a:solidFill>
                  <a:schemeClr val="bg1">
                    <a:lumMod val="65000"/>
                  </a:schemeClr>
                </a:solidFill>
              </a:rPr>
              <a:t>comme vous le voyez. Indiquez votre « maison »</a:t>
            </a:r>
          </a:p>
        </p:txBody>
      </p:sp>
      <p:sp>
        <p:nvSpPr>
          <p:cNvPr id="15" name="ZoneTexte 14">
            <a:extLst>
              <a:ext uri="{FF2B5EF4-FFF2-40B4-BE49-F238E27FC236}">
                <a16:creationId xmlns:a16="http://schemas.microsoft.com/office/drawing/2014/main" id="{6EB7EB62-D95A-4A45-9CDB-BD7E69DB3193}"/>
              </a:ext>
            </a:extLst>
          </p:cNvPr>
          <p:cNvSpPr txBox="1"/>
          <p:nvPr/>
        </p:nvSpPr>
        <p:spPr>
          <a:xfrm>
            <a:off x="8530046" y="433643"/>
            <a:ext cx="274320" cy="369332"/>
          </a:xfrm>
          <a:prstGeom prst="rect">
            <a:avLst/>
          </a:prstGeom>
          <a:noFill/>
        </p:spPr>
        <p:txBody>
          <a:bodyPr wrap="square">
            <a:spAutoFit/>
          </a:bodyPr>
          <a:lstStyle/>
          <a:p>
            <a:r>
              <a:rPr lang="fr-FR" dirty="0"/>
              <a:t>*</a:t>
            </a:r>
          </a:p>
        </p:txBody>
      </p:sp>
      <p:sp>
        <p:nvSpPr>
          <p:cNvPr id="16" name="ZoneTexte 15">
            <a:extLst>
              <a:ext uri="{FF2B5EF4-FFF2-40B4-BE49-F238E27FC236}">
                <a16:creationId xmlns:a16="http://schemas.microsoft.com/office/drawing/2014/main" id="{FA009847-FE0A-48F8-B744-19E5857E1D2D}"/>
              </a:ext>
            </a:extLst>
          </p:cNvPr>
          <p:cNvSpPr txBox="1"/>
          <p:nvPr/>
        </p:nvSpPr>
        <p:spPr>
          <a:xfrm>
            <a:off x="949234" y="6185655"/>
            <a:ext cx="121920" cy="307777"/>
          </a:xfrm>
          <a:prstGeom prst="rect">
            <a:avLst/>
          </a:prstGeom>
          <a:noFill/>
        </p:spPr>
        <p:txBody>
          <a:bodyPr wrap="square">
            <a:spAutoFit/>
          </a:bodyPr>
          <a:lstStyle/>
          <a:p>
            <a:r>
              <a:rPr lang="fr-FR" sz="1400" dirty="0"/>
              <a:t>*</a:t>
            </a:r>
          </a:p>
        </p:txBody>
      </p:sp>
      <p:sp>
        <p:nvSpPr>
          <p:cNvPr id="17" name="ZoneTexte 16">
            <a:extLst>
              <a:ext uri="{FF2B5EF4-FFF2-40B4-BE49-F238E27FC236}">
                <a16:creationId xmlns:a16="http://schemas.microsoft.com/office/drawing/2014/main" id="{655C3EE5-8DFE-4F3E-A945-FF12A25D6089}"/>
              </a:ext>
            </a:extLst>
          </p:cNvPr>
          <p:cNvSpPr txBox="1"/>
          <p:nvPr/>
        </p:nvSpPr>
        <p:spPr>
          <a:xfrm>
            <a:off x="0" y="6270468"/>
            <a:ext cx="12191999" cy="307777"/>
          </a:xfrm>
          <a:prstGeom prst="rect">
            <a:avLst/>
          </a:prstGeom>
          <a:solidFill>
            <a:schemeClr val="bg1"/>
          </a:solidFill>
        </p:spPr>
        <p:txBody>
          <a:bodyPr wrap="square">
            <a:spAutoFit/>
          </a:bodyPr>
          <a:lstStyle/>
          <a:p>
            <a:r>
              <a:rPr lang="fr-FR" sz="1400" dirty="0"/>
              <a:t>Votre âge __________ Votre profession ______________________________________ Le nombre moyen d’heures que vous passez sur internet par jour __________</a:t>
            </a:r>
          </a:p>
        </p:txBody>
      </p:sp>
    </p:spTree>
    <p:extLst>
      <p:ext uri="{BB962C8B-B14F-4D97-AF65-F5344CB8AC3E}">
        <p14:creationId xmlns:p14="http://schemas.microsoft.com/office/powerpoint/2010/main" val="394641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6740406-41A3-4E1C-8C47-20702B1EB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a:xfrm>
            <a:off x="719001" y="1930443"/>
            <a:ext cx="10515600" cy="2526169"/>
          </a:xfrm>
        </p:spPr>
        <p:txBody>
          <a:bodyPr>
            <a:normAutofit/>
          </a:bodyPr>
          <a:lstStyle/>
          <a:p>
            <a:pPr algn="ctr"/>
            <a:r>
              <a:rPr lang="fr-FR" sz="2200" dirty="0"/>
              <a:t>Voici quelques dessins envoyés sur le site par des personnes qui ont souhaité participer.</a:t>
            </a:r>
            <a:br>
              <a:rPr lang="fr-FR" sz="2200" dirty="0"/>
            </a:br>
            <a:r>
              <a:rPr lang="fr-FR" sz="2200" dirty="0"/>
              <a:t> </a:t>
            </a:r>
            <a:br>
              <a:rPr lang="fr-FR" sz="2200" dirty="0"/>
            </a:br>
            <a:r>
              <a:rPr lang="fr-FR" sz="2200" dirty="0"/>
              <a:t>Pour les consulter : </a:t>
            </a:r>
            <a:br>
              <a:rPr lang="fr-FR" sz="2200" dirty="0"/>
            </a:br>
            <a:r>
              <a:rPr lang="fr-FR" sz="2200" dirty="0"/>
              <a:t>https://kk.org/ct2/the-internet-mapping-project/</a:t>
            </a:r>
          </a:p>
        </p:txBody>
      </p:sp>
      <p:sp>
        <p:nvSpPr>
          <p:cNvPr id="8" name="Rectangle 7">
            <a:extLst>
              <a:ext uri="{FF2B5EF4-FFF2-40B4-BE49-F238E27FC236}">
                <a16:creationId xmlns:a16="http://schemas.microsoft.com/office/drawing/2014/main" id="{6D96F5B9-EF99-4A9F-968E-17A26A8C15A6}"/>
              </a:ext>
            </a:extLst>
          </p:cNvPr>
          <p:cNvSpPr/>
          <p:nvPr/>
        </p:nvSpPr>
        <p:spPr>
          <a:xfrm>
            <a:off x="257991" y="6198255"/>
            <a:ext cx="11437620" cy="523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0918145-62D0-4446-9A6A-822F9DFBABF9}"/>
              </a:ext>
            </a:extLst>
          </p:cNvPr>
          <p:cNvSpPr/>
          <p:nvPr/>
        </p:nvSpPr>
        <p:spPr>
          <a:xfrm>
            <a:off x="257991" y="521197"/>
            <a:ext cx="11437620" cy="523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719001" y="651065"/>
            <a:ext cx="10515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18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5F1DD4B-1FAD-4B8D-9C63-858AFA122742}"/>
              </a:ext>
            </a:extLst>
          </p:cNvPr>
          <p:cNvPicPr>
            <a:picLocks noChangeAspect="1"/>
          </p:cNvPicPr>
          <p:nvPr/>
        </p:nvPicPr>
        <p:blipFill>
          <a:blip r:embed="rId3"/>
          <a:stretch>
            <a:fillRect/>
          </a:stretch>
        </p:blipFill>
        <p:spPr>
          <a:xfrm>
            <a:off x="2270595" y="301988"/>
            <a:ext cx="7650810" cy="5953446"/>
          </a:xfrm>
          <a:prstGeom prst="rect">
            <a:avLst/>
          </a:prstGeom>
        </p:spPr>
      </p:pic>
    </p:spTree>
    <p:extLst>
      <p:ext uri="{BB962C8B-B14F-4D97-AF65-F5344CB8AC3E}">
        <p14:creationId xmlns:p14="http://schemas.microsoft.com/office/powerpoint/2010/main" val="30785425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3816</TotalTime>
  <Words>2698</Words>
  <Application>Microsoft Office PowerPoint</Application>
  <PresentationFormat>Grand écran</PresentationFormat>
  <Paragraphs>364</Paragraphs>
  <Slides>44</Slides>
  <Notes>44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Arial</vt:lpstr>
      <vt:lpstr>BalooChettan2-Bold</vt:lpstr>
      <vt:lpstr>BalooChettan2-Regular</vt:lpstr>
      <vt:lpstr>Calibri</vt:lpstr>
      <vt:lpstr>Calibri Light</vt:lpstr>
      <vt:lpstr>Segoe UI</vt:lpstr>
      <vt:lpstr>Thème Office</vt:lpstr>
      <vt:lpstr>Bienvenue aux ateliers de prise en main</vt:lpstr>
      <vt:lpstr>Tout un programme !</vt:lpstr>
      <vt:lpstr>Tout un programme !</vt:lpstr>
      <vt:lpstr>Repartons du début !</vt:lpstr>
      <vt:lpstr>Présentation PowerPoint</vt:lpstr>
      <vt:lpstr>Présentation PowerPoint</vt:lpstr>
      <vt:lpstr>Présentation PowerPoint</vt:lpstr>
      <vt:lpstr>Voici quelques dessins envoyés sur le site par des personnes qui ont souhaité participer.   Pour les consulter :  https://kk.org/ct2/the-internet-mapping-project/</vt:lpstr>
      <vt:lpstr>Présentation PowerPoint</vt:lpstr>
      <vt:lpstr>Présentation PowerPoint</vt:lpstr>
      <vt:lpstr>Présentation PowerPoint</vt:lpstr>
      <vt:lpstr>Présentation PowerPoint</vt:lpstr>
      <vt:lpstr>À quoi peut servir internet ?</vt:lpstr>
      <vt:lpstr>Internet, un océan d’informations</vt:lpstr>
      <vt:lpstr>Internet, un océan d’informations</vt:lpstr>
      <vt:lpstr>Les Navigateurs</vt:lpstr>
      <vt:lpstr>Les Navigateurs</vt:lpstr>
      <vt:lpstr>La fenêtre de navigation</vt:lpstr>
      <vt:lpstr>🔍 Les Moteurs de recherche</vt:lpstr>
      <vt:lpstr>🔍 Les Moteurs de recherche</vt:lpstr>
      <vt:lpstr>🔍 Les Moteurs de recherche</vt:lpstr>
      <vt:lpstr>🔍 Les Moteurs de recherche</vt:lpstr>
      <vt:lpstr>🔍 Comment faire une recherche ?</vt:lpstr>
      <vt:lpstr>🔍 Comment faire une recherche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 Et la sécurité dans tout ça ?</vt:lpstr>
      <vt:lpstr> ⚡ Et la sécurité dans tout ça ?</vt:lpstr>
      <vt:lpstr> ⚡ Et la sécurité dans tout ça ?</vt:lpstr>
      <vt:lpstr> ⚡ Et la sécurité dans tout ça ?</vt:lpstr>
      <vt:lpstr> ⚡ Et la sécurité dans tout ça ?</vt:lpstr>
      <vt:lpstr>Présentation PowerPoint</vt:lpstr>
      <vt:lpstr>Zoom sur le QRcode</vt:lpstr>
      <vt:lpstr>Zoom sur le QRcode</vt:lpstr>
      <vt:lpstr>Zoom sur le QRcode</vt:lpstr>
      <vt:lpstr>Zoom sur le QRcode</vt:lpstr>
      <vt:lpstr>Place à la manipulation !</vt:lpstr>
      <vt:lpstr>Synthèse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de prise en main</dc:title>
  <dc:creator>Conseiller Numérique - Mairie Peyruis</dc:creator>
  <cp:lastModifiedBy>Conseiller Numérique - Mairie Peyruis</cp:lastModifiedBy>
  <cp:revision>28</cp:revision>
  <cp:lastPrinted>2022-01-20T11:13:54Z</cp:lastPrinted>
  <dcterms:created xsi:type="dcterms:W3CDTF">2021-12-15T13:49:53Z</dcterms:created>
  <dcterms:modified xsi:type="dcterms:W3CDTF">2022-01-27T13:58:20Z</dcterms:modified>
</cp:coreProperties>
</file>